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3"/>
  </p:notesMasterIdLst>
  <p:handoutMasterIdLst>
    <p:handoutMasterId r:id="rId24"/>
  </p:handoutMasterIdLst>
  <p:sldIdLst>
    <p:sldId id="1358" r:id="rId4"/>
    <p:sldId id="287" r:id="rId5"/>
    <p:sldId id="288" r:id="rId6"/>
    <p:sldId id="1341" r:id="rId7"/>
    <p:sldId id="289" r:id="rId8"/>
    <p:sldId id="290" r:id="rId9"/>
    <p:sldId id="1332" r:id="rId10"/>
    <p:sldId id="1333" r:id="rId11"/>
    <p:sldId id="291" r:id="rId12"/>
    <p:sldId id="292" r:id="rId13"/>
    <p:sldId id="293" r:id="rId14"/>
    <p:sldId id="294" r:id="rId15"/>
    <p:sldId id="295" r:id="rId16"/>
    <p:sldId id="296" r:id="rId17"/>
    <p:sldId id="297" r:id="rId18"/>
    <p:sldId id="298" r:id="rId19"/>
    <p:sldId id="299" r:id="rId20"/>
    <p:sldId id="300" r:id="rId21"/>
    <p:sldId id="301"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C9195-C0D1-4662-B45D-61688A3F278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Class – The Book Of Revelation (61)</a:t>
            </a:r>
          </a:p>
        </p:txBody>
      </p:sp>
      <p:sp>
        <p:nvSpPr>
          <p:cNvPr id="3" name="Date Placeholder 2">
            <a:extLst>
              <a:ext uri="{FF2B5EF4-FFF2-40B4-BE49-F238E27FC236}">
                <a16:creationId xmlns:a16="http://schemas.microsoft.com/office/drawing/2014/main" id="{9AC0BEB0-9CFF-448B-916E-6A758BCF770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5/9/2021 pm</a:t>
            </a:r>
          </a:p>
        </p:txBody>
      </p:sp>
      <p:sp>
        <p:nvSpPr>
          <p:cNvPr id="4" name="Footer Placeholder 3">
            <a:extLst>
              <a:ext uri="{FF2B5EF4-FFF2-40B4-BE49-F238E27FC236}">
                <a16:creationId xmlns:a16="http://schemas.microsoft.com/office/drawing/2014/main" id="{3EC0B6EE-14E4-4A40-9673-35745E67DDD5}"/>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DC89BE89-900A-4FF3-80A4-761824B2A92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11DE77E-A44E-448B-BA60-C7A7D7E7EE2A}"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3305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Class – The Book Of Revelation (61)</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5/9/2021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06F7D74-65B4-4D0E-9510-54E3E7ECEE37}" type="slidenum">
              <a:rPr lang="en-US" smtClean="0"/>
              <a:t>‹#›</a:t>
            </a:fld>
            <a:endParaRPr lang="en-US"/>
          </a:p>
        </p:txBody>
      </p:sp>
    </p:spTree>
    <p:extLst>
      <p:ext uri="{BB962C8B-B14F-4D97-AF65-F5344CB8AC3E}">
        <p14:creationId xmlns:p14="http://schemas.microsoft.com/office/powerpoint/2010/main" val="26578047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443B84-54A8-4BFF-A7C3-230AC75D433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278318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43B84-54A8-4BFF-A7C3-230AC75D433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319111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43B84-54A8-4BFF-A7C3-230AC75D433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3097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3411-5D8E-44AF-B55C-A65D70D3D9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658188"/>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368C1-8F20-4BC4-A792-FE3E7C278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209339"/>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8525FB-A862-4E72-899E-02F2EC2AFE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856475"/>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B20B45-C974-469C-8C13-1B830B4DE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129869"/>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C2CFA2-70E2-46A8-9272-223BDBD2E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693028"/>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0AE139-0AF3-450E-BF23-9225C2D8FA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638800"/>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3F58D9-1910-4A47-9CED-92E64B766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1350079"/>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78C318-1725-4541-B8EC-64A5820D6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6335313"/>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43B84-54A8-4BFF-A7C3-230AC75D433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123672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9DE512-626B-4C65-8BA7-54CC91F85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1051"/>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977E97-E8E5-4636-B65B-59904556FE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5643974"/>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2E7309-AF5A-4CA5-9E9D-354E819DD0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9940701"/>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2636444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620802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997207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561097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579772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382877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508532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43B84-54A8-4BFF-A7C3-230AC75D433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2902506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3747826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4060091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5142711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086156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3502941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125106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549241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352010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3403257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30131084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443B84-54A8-4BFF-A7C3-230AC75D433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225106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443B84-54A8-4BFF-A7C3-230AC75D4337}" type="datetimeFigureOut">
              <a:rPr lang="en-US" smtClean="0"/>
              <a:t>5/15/2021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202884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443B84-54A8-4BFF-A7C3-230AC75D4337}" type="datetimeFigureOut">
              <a:rPr lang="en-US" smtClean="0"/>
              <a:t>5/15/2021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312270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3B84-54A8-4BFF-A7C3-230AC75D4337}" type="datetimeFigureOut">
              <a:rPr lang="en-US" smtClean="0"/>
              <a:t>5/15/2021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311219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443B84-54A8-4BFF-A7C3-230AC75D433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401040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443B84-54A8-4BFF-A7C3-230AC75D433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38EC-908A-4106-8466-F2C32DAA3004}" type="slidenum">
              <a:rPr lang="en-US" smtClean="0"/>
              <a:t>‹#›</a:t>
            </a:fld>
            <a:endParaRPr lang="en-US"/>
          </a:p>
        </p:txBody>
      </p:sp>
    </p:spTree>
    <p:extLst>
      <p:ext uri="{BB962C8B-B14F-4D97-AF65-F5344CB8AC3E}">
        <p14:creationId xmlns:p14="http://schemas.microsoft.com/office/powerpoint/2010/main" val="329402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3B84-54A8-4BFF-A7C3-230AC75D4337}" type="datetimeFigureOut">
              <a:rPr lang="en-US" smtClean="0"/>
              <a:t>5/15/2021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838EC-908A-4106-8466-F2C32DAA3004}" type="slidenum">
              <a:rPr lang="en-US" smtClean="0"/>
              <a:t>‹#›</a:t>
            </a:fld>
            <a:endParaRPr lang="en-US"/>
          </a:p>
        </p:txBody>
      </p:sp>
    </p:spTree>
    <p:extLst>
      <p:ext uri="{BB962C8B-B14F-4D97-AF65-F5344CB8AC3E}">
        <p14:creationId xmlns:p14="http://schemas.microsoft.com/office/powerpoint/2010/main" val="3980909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eaLnBrk="1" hangingPunct="1">
              <a:defRPr/>
            </a:pPr>
            <a:fld id="{E76E8976-4F73-46F8-A68D-BB72A5C98FD1}"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24998975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64061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May 9,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079"/>
            <a:ext cx="8229600" cy="769441"/>
          </a:xfrm>
          <a:solidFill>
            <a:schemeClr val="bg1"/>
          </a:solidFill>
          <a:ln>
            <a:noFill/>
          </a:ln>
        </p:spPr>
        <p:txBody>
          <a:bodyPr>
            <a:spAutoFit/>
          </a:bodyPr>
          <a:lstStyle/>
          <a:p>
            <a:r>
              <a:rPr lang="en-US" b="1" cap="small" dirty="0">
                <a:latin typeface="OldCentury" pitchFamily="2" charset="0"/>
              </a:rPr>
              <a:t>Battle of Armageddon</a:t>
            </a:r>
          </a:p>
        </p:txBody>
      </p:sp>
      <p:sp>
        <p:nvSpPr>
          <p:cNvPr id="3" name="Content Placeholder 2"/>
          <p:cNvSpPr>
            <a:spLocks noGrp="1"/>
          </p:cNvSpPr>
          <p:nvPr>
            <p:ph idx="1"/>
          </p:nvPr>
        </p:nvSpPr>
        <p:spPr>
          <a:xfrm>
            <a:off x="457200" y="1752600"/>
            <a:ext cx="8229600" cy="4782848"/>
          </a:xfrm>
          <a:solidFill>
            <a:schemeClr val="bg1"/>
          </a:solidFill>
          <a:ln w="38100">
            <a:noFill/>
          </a:ln>
        </p:spPr>
        <p:txBody>
          <a:bodyPr>
            <a:spAutoFit/>
          </a:bodyPr>
          <a:lstStyle/>
          <a:p>
            <a:r>
              <a:rPr lang="en-US" b="1" dirty="0">
                <a:latin typeface="Book Antiqua" panose="02040602050305030304" pitchFamily="18" charset="0"/>
              </a:rPr>
              <a:t>The warfare is between the spiritual forces of righteousness and evil</a:t>
            </a:r>
          </a:p>
          <a:p>
            <a:r>
              <a:rPr lang="en-US" sz="3600" b="1" dirty="0">
                <a:latin typeface="Book Antiqua" pitchFamily="18" charset="0"/>
              </a:rPr>
              <a:t>God and Satan</a:t>
            </a:r>
          </a:p>
          <a:p>
            <a:r>
              <a:rPr lang="en-US" dirty="0">
                <a:latin typeface="Book Antiqua" pitchFamily="18" charset="0"/>
              </a:rPr>
              <a:t>Battle was fought and won by the Lord in the </a:t>
            </a:r>
            <a:r>
              <a:rPr lang="en-US" b="1" dirty="0">
                <a:latin typeface="Book Antiqua" panose="02040602050305030304" pitchFamily="18" charset="0"/>
              </a:rPr>
              <a:t>complete destruction </a:t>
            </a:r>
            <a:r>
              <a:rPr lang="en-US" dirty="0">
                <a:latin typeface="Book Antiqua" pitchFamily="18" charset="0"/>
              </a:rPr>
              <a:t>of the Roman Empire.</a:t>
            </a:r>
          </a:p>
          <a:p>
            <a:pPr lvl="1"/>
            <a:r>
              <a:rPr lang="en-US" dirty="0">
                <a:latin typeface="Book Antiqua" pitchFamily="18" charset="0"/>
              </a:rPr>
              <a:t>The Lord will emerge as the victor in this drama. </a:t>
            </a:r>
            <a:r>
              <a:rPr lang="en-US" b="1" dirty="0">
                <a:latin typeface="Book Antiqua" pitchFamily="18" charset="0"/>
              </a:rPr>
              <a:t>Revelation 19:19-21</a:t>
            </a:r>
          </a:p>
          <a:p>
            <a:pPr lvl="1"/>
            <a:r>
              <a:rPr lang="en-US" dirty="0">
                <a:latin typeface="Book Antiqua" pitchFamily="18" charset="0"/>
              </a:rPr>
              <a:t>Assure the saints the ultimate victory!</a:t>
            </a:r>
          </a:p>
        </p:txBody>
      </p:sp>
      <p:sp>
        <p:nvSpPr>
          <p:cNvPr id="4" name="Rectangle 3">
            <a:extLst>
              <a:ext uri="{FF2B5EF4-FFF2-40B4-BE49-F238E27FC236}">
                <a16:creationId xmlns:a16="http://schemas.microsoft.com/office/drawing/2014/main" id="{D7E2B8ED-06C6-493D-A490-E35D3DE315B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solidFill>
                  <a:prstClr val="black"/>
                </a:solidFill>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119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079"/>
            <a:ext cx="8229600" cy="769441"/>
          </a:xfrm>
          <a:solidFill>
            <a:schemeClr val="bg1"/>
          </a:solidFill>
          <a:ln>
            <a:noFill/>
          </a:ln>
        </p:spPr>
        <p:txBody>
          <a:bodyPr>
            <a:spAutoFit/>
          </a:bodyPr>
          <a:lstStyle/>
          <a:p>
            <a:r>
              <a:rPr lang="en-US" b="1" cap="small" dirty="0">
                <a:latin typeface="OldCentury" pitchFamily="2" charset="0"/>
              </a:rPr>
              <a:t>Battle of Armageddon</a:t>
            </a:r>
          </a:p>
        </p:txBody>
      </p:sp>
      <p:sp>
        <p:nvSpPr>
          <p:cNvPr id="3" name="Content Placeholder 2"/>
          <p:cNvSpPr>
            <a:spLocks noGrp="1"/>
          </p:cNvSpPr>
          <p:nvPr>
            <p:ph idx="1"/>
          </p:nvPr>
        </p:nvSpPr>
        <p:spPr>
          <a:xfrm>
            <a:off x="457200" y="1630049"/>
            <a:ext cx="8229600" cy="5041380"/>
          </a:xfrm>
          <a:solidFill>
            <a:schemeClr val="bg1"/>
          </a:solidFill>
          <a:ln w="38100">
            <a:noFill/>
          </a:ln>
        </p:spPr>
        <p:txBody>
          <a:bodyPr>
            <a:spAutoFit/>
          </a:bodyPr>
          <a:lstStyle/>
          <a:p>
            <a:r>
              <a:rPr lang="en-US" b="1" dirty="0">
                <a:latin typeface="Book Antiqua" panose="02040602050305030304" pitchFamily="18" charset="0"/>
              </a:rPr>
              <a:t>Modern-day prophets </a:t>
            </a:r>
            <a:r>
              <a:rPr lang="en-US" dirty="0">
                <a:latin typeface="Book Antiqua" pitchFamily="18" charset="0"/>
              </a:rPr>
              <a:t>frequently preach that this battle is …</a:t>
            </a:r>
          </a:p>
          <a:p>
            <a:pPr lvl="1"/>
            <a:r>
              <a:rPr lang="en-US" dirty="0">
                <a:latin typeface="Book Antiqua" pitchFamily="18" charset="0"/>
              </a:rPr>
              <a:t>Russia, Israel, and the United States</a:t>
            </a:r>
          </a:p>
          <a:p>
            <a:pPr lvl="1"/>
            <a:r>
              <a:rPr lang="en-US" dirty="0">
                <a:latin typeface="Book Antiqua" pitchFamily="18" charset="0"/>
              </a:rPr>
              <a:t>Other parties they figure into world events</a:t>
            </a:r>
          </a:p>
          <a:p>
            <a:pPr lvl="1"/>
            <a:r>
              <a:rPr lang="en-US" dirty="0">
                <a:latin typeface="Book Antiqua" pitchFamily="18" charset="0"/>
              </a:rPr>
              <a:t>Great world war ending, leading to the final return of the Son of God</a:t>
            </a:r>
          </a:p>
          <a:p>
            <a:pPr lvl="1"/>
            <a:r>
              <a:rPr lang="en-US" dirty="0">
                <a:latin typeface="Book Antiqua" pitchFamily="18" charset="0"/>
              </a:rPr>
              <a:t>Establishment of a kingdom on earth</a:t>
            </a:r>
          </a:p>
          <a:p>
            <a:pPr lvl="1"/>
            <a:r>
              <a:rPr lang="en-US" dirty="0">
                <a:latin typeface="Book Antiqua" pitchFamily="18" charset="0"/>
              </a:rPr>
              <a:t>Reign from Jerusalem for 1,000 years</a:t>
            </a:r>
          </a:p>
          <a:p>
            <a:pPr lvl="1"/>
            <a:r>
              <a:rPr lang="en-US" dirty="0">
                <a:latin typeface="Book Antiqua" pitchFamily="18" charset="0"/>
              </a:rPr>
              <a:t>Battle is not ahead of us in our history –  but behind us!</a:t>
            </a:r>
          </a:p>
        </p:txBody>
      </p:sp>
      <p:sp>
        <p:nvSpPr>
          <p:cNvPr id="4" name="Rectangle 3">
            <a:extLst>
              <a:ext uri="{FF2B5EF4-FFF2-40B4-BE49-F238E27FC236}">
                <a16:creationId xmlns:a16="http://schemas.microsoft.com/office/drawing/2014/main" id="{E9BA9C8E-95D1-4607-99FC-9F6FA90A818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4622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16:17</a:t>
            </a:r>
          </a:p>
        </p:txBody>
      </p:sp>
      <p:pic>
        <p:nvPicPr>
          <p:cNvPr id="4" name="Content Placeholder 3"/>
          <p:cNvPicPr>
            <a:picLocks noGrp="1" noChangeAspect="1" noChangeArrowheads="1"/>
          </p:cNvPicPr>
          <p:nvPr>
            <p:ph idx="1"/>
          </p:nvPr>
        </p:nvPicPr>
        <p:blipFill>
          <a:blip r:embed="rId2"/>
          <a:srcRect/>
          <a:stretch>
            <a:fillRect/>
          </a:stretch>
        </p:blipFill>
        <p:spPr bwMode="auto">
          <a:xfrm>
            <a:off x="838200" y="1600200"/>
            <a:ext cx="7391400" cy="4953000"/>
          </a:xfrm>
          <a:prstGeom prst="rect">
            <a:avLst/>
          </a:prstGeom>
          <a:noFill/>
          <a:ln w="9525">
            <a:noFill/>
            <a:miter lim="800000"/>
            <a:headEnd/>
            <a:tailEnd/>
          </a:ln>
        </p:spPr>
      </p:pic>
      <p:sp>
        <p:nvSpPr>
          <p:cNvPr id="5" name="TextBox 4"/>
          <p:cNvSpPr txBox="1"/>
          <p:nvPr/>
        </p:nvSpPr>
        <p:spPr>
          <a:xfrm>
            <a:off x="1666189" y="2113964"/>
            <a:ext cx="5638800" cy="2677656"/>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 </a:t>
            </a:r>
            <a:r>
              <a:rPr lang="en-US" sz="3200" b="1" i="1" u="sng" dirty="0">
                <a:latin typeface="Book Antiqua" pitchFamily="18" charset="0"/>
              </a:rPr>
              <a:t>seventh poured out his bowl upon the air</a:t>
            </a:r>
            <a:r>
              <a:rPr lang="en-US" sz="3200" b="1" i="1" dirty="0">
                <a:latin typeface="Book Antiqua" pitchFamily="18" charset="0"/>
              </a:rPr>
              <a:t>; and there came forth a great voice out of the temple, from the throne, saying, </a:t>
            </a:r>
            <a:r>
              <a:rPr lang="en-US" sz="4000" b="1" i="1" dirty="0">
                <a:latin typeface="Book Antiqua" pitchFamily="18" charset="0"/>
              </a:rPr>
              <a:t>It is done</a:t>
            </a:r>
            <a:r>
              <a:rPr lang="en-US" sz="3200" i="1" dirty="0">
                <a:latin typeface="Book Antiqua" pitchFamily="18" charset="0"/>
              </a:rPr>
              <a:t>”</a:t>
            </a:r>
          </a:p>
        </p:txBody>
      </p:sp>
      <p:sp>
        <p:nvSpPr>
          <p:cNvPr id="6" name="Rectangle 5">
            <a:extLst>
              <a:ext uri="{FF2B5EF4-FFF2-40B4-BE49-F238E27FC236}">
                <a16:creationId xmlns:a16="http://schemas.microsoft.com/office/drawing/2014/main" id="{0A668B48-278F-42CA-B0C7-CB196115B4C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40518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 y="661759"/>
            <a:ext cx="8229600" cy="769441"/>
          </a:xfrm>
          <a:solidFill>
            <a:schemeClr val="bg1"/>
          </a:solidFill>
          <a:ln>
            <a:noFill/>
          </a:ln>
        </p:spPr>
        <p:txBody>
          <a:bodyPr>
            <a:spAutoFit/>
          </a:bodyPr>
          <a:lstStyle/>
          <a:p>
            <a:r>
              <a:rPr lang="en-US" b="1" cap="small" dirty="0">
                <a:latin typeface="OldCentury" pitchFamily="2" charset="0"/>
              </a:rPr>
              <a:t>The Seventh Bowl Poured out</a:t>
            </a:r>
          </a:p>
        </p:txBody>
      </p:sp>
      <p:sp>
        <p:nvSpPr>
          <p:cNvPr id="3" name="Content Placeholder 2"/>
          <p:cNvSpPr>
            <a:spLocks noGrp="1"/>
          </p:cNvSpPr>
          <p:nvPr>
            <p:ph idx="1"/>
          </p:nvPr>
        </p:nvSpPr>
        <p:spPr>
          <a:xfrm>
            <a:off x="457200" y="1752600"/>
            <a:ext cx="8229600" cy="4031873"/>
          </a:xfrm>
          <a:solidFill>
            <a:schemeClr val="bg1"/>
          </a:solidFill>
          <a:ln w="38100">
            <a:noFill/>
          </a:ln>
        </p:spPr>
        <p:txBody>
          <a:bodyPr>
            <a:spAutoFit/>
          </a:bodyPr>
          <a:lstStyle/>
          <a:p>
            <a:r>
              <a:rPr lang="en-US" dirty="0">
                <a:latin typeface="Book Antiqua" pitchFamily="18" charset="0"/>
              </a:rPr>
              <a:t>The air is smitten</a:t>
            </a:r>
          </a:p>
          <a:p>
            <a:r>
              <a:rPr lang="en-US" dirty="0">
                <a:latin typeface="Book Antiqua" pitchFamily="18" charset="0"/>
              </a:rPr>
              <a:t>“</a:t>
            </a:r>
            <a:r>
              <a:rPr lang="en-US" b="1" dirty="0">
                <a:latin typeface="Book Antiqua" panose="02040602050305030304" pitchFamily="18" charset="0"/>
              </a:rPr>
              <a:t>It is done</a:t>
            </a:r>
            <a:r>
              <a:rPr lang="en-US" dirty="0">
                <a:latin typeface="Book Antiqua" panose="02040602050305030304" pitchFamily="18" charset="0"/>
              </a:rPr>
              <a:t> – </a:t>
            </a:r>
            <a:r>
              <a:rPr lang="en-US" b="1" dirty="0">
                <a:latin typeface="Book Antiqua" panose="02040602050305030304" pitchFamily="18" charset="0"/>
              </a:rPr>
              <a:t>it is finished</a:t>
            </a:r>
            <a:r>
              <a:rPr lang="en-US" dirty="0">
                <a:latin typeface="Book Antiqua" pitchFamily="18" charset="0"/>
              </a:rPr>
              <a:t>!”</a:t>
            </a:r>
          </a:p>
          <a:p>
            <a:r>
              <a:rPr lang="en-US" dirty="0">
                <a:latin typeface="Book Antiqua" pitchFamily="18" charset="0"/>
              </a:rPr>
              <a:t>The judgment has been </a:t>
            </a:r>
            <a:r>
              <a:rPr lang="en-US" b="1" dirty="0">
                <a:latin typeface="Book Antiqua" panose="02040602050305030304" pitchFamily="18" charset="0"/>
              </a:rPr>
              <a:t>completed</a:t>
            </a:r>
          </a:p>
          <a:p>
            <a:r>
              <a:rPr lang="en-US" dirty="0">
                <a:latin typeface="Book Antiqua" pitchFamily="18" charset="0"/>
              </a:rPr>
              <a:t>Final bowl of </a:t>
            </a:r>
            <a:r>
              <a:rPr lang="en-US" b="1" dirty="0">
                <a:latin typeface="Book Antiqua" panose="02040602050305030304" pitchFamily="18" charset="0"/>
              </a:rPr>
              <a:t>divine wrath </a:t>
            </a:r>
            <a:r>
              <a:rPr lang="en-US" dirty="0">
                <a:latin typeface="Book Antiqua" pitchFamily="18" charset="0"/>
              </a:rPr>
              <a:t>is emptied</a:t>
            </a:r>
          </a:p>
          <a:p>
            <a:r>
              <a:rPr lang="en-US" b="1" dirty="0">
                <a:latin typeface="Book Antiqua" panose="02040602050305030304" pitchFamily="18" charset="0"/>
              </a:rPr>
              <a:t>Final judgment </a:t>
            </a:r>
            <a:r>
              <a:rPr lang="en-US" dirty="0">
                <a:latin typeface="Book Antiqua" pitchFamily="18" charset="0"/>
              </a:rPr>
              <a:t>coming down on Rome</a:t>
            </a:r>
          </a:p>
          <a:p>
            <a:r>
              <a:rPr lang="en-US" dirty="0">
                <a:latin typeface="Book Antiqua" pitchFamily="18" charset="0"/>
              </a:rPr>
              <a:t>Voice came from </a:t>
            </a:r>
            <a:r>
              <a:rPr lang="en-US" b="1" dirty="0">
                <a:latin typeface="Book Antiqua" panose="02040602050305030304" pitchFamily="18" charset="0"/>
              </a:rPr>
              <a:t>heaven</a:t>
            </a:r>
            <a:r>
              <a:rPr lang="en-US" dirty="0">
                <a:latin typeface="Book Antiqua" pitchFamily="18" charset="0"/>
              </a:rPr>
              <a:t>, from the </a:t>
            </a:r>
            <a:r>
              <a:rPr lang="en-US" b="1" dirty="0">
                <a:latin typeface="Book Antiqua" panose="02040602050305030304" pitchFamily="18" charset="0"/>
              </a:rPr>
              <a:t>throne</a:t>
            </a:r>
            <a:r>
              <a:rPr lang="en-US" dirty="0">
                <a:latin typeface="Book Antiqua" pitchFamily="18" charset="0"/>
              </a:rPr>
              <a:t> – a divine pronouncement!</a:t>
            </a:r>
          </a:p>
        </p:txBody>
      </p:sp>
      <p:sp>
        <p:nvSpPr>
          <p:cNvPr id="4" name="Rectangle 3">
            <a:extLst>
              <a:ext uri="{FF2B5EF4-FFF2-40B4-BE49-F238E27FC236}">
                <a16:creationId xmlns:a16="http://schemas.microsoft.com/office/drawing/2014/main" id="{D9442B32-334B-4F86-9C26-EAE275A2F62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22987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16:18</a:t>
            </a:r>
          </a:p>
        </p:txBody>
      </p:sp>
      <p:pic>
        <p:nvPicPr>
          <p:cNvPr id="4" name="Content Placeholder 3"/>
          <p:cNvPicPr>
            <a:picLocks noGrp="1" noChangeAspect="1" noChangeArrowheads="1"/>
          </p:cNvPicPr>
          <p:nvPr>
            <p:ph idx="1"/>
          </p:nvPr>
        </p:nvPicPr>
        <p:blipFill>
          <a:blip r:embed="rId2"/>
          <a:srcRect/>
          <a:stretch>
            <a:fillRect/>
          </a:stretch>
        </p:blipFill>
        <p:spPr bwMode="auto">
          <a:xfrm>
            <a:off x="838200" y="1600200"/>
            <a:ext cx="7391400" cy="4953000"/>
          </a:xfrm>
          <a:prstGeom prst="rect">
            <a:avLst/>
          </a:prstGeom>
          <a:noFill/>
          <a:ln w="9525">
            <a:noFill/>
            <a:miter lim="800000"/>
            <a:headEnd/>
            <a:tailEnd/>
          </a:ln>
        </p:spPr>
      </p:pic>
      <p:sp>
        <p:nvSpPr>
          <p:cNvPr id="5" name="TextBox 4"/>
          <p:cNvSpPr txBox="1"/>
          <p:nvPr/>
        </p:nvSpPr>
        <p:spPr>
          <a:xfrm>
            <a:off x="1676792" y="1809943"/>
            <a:ext cx="5638800"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there were </a:t>
            </a:r>
            <a:r>
              <a:rPr lang="en-US" sz="3200" b="1" i="1" u="sng" dirty="0">
                <a:latin typeface="Book Antiqua" pitchFamily="18" charset="0"/>
              </a:rPr>
              <a:t>lightnings, and voices, and thunders</a:t>
            </a:r>
            <a:r>
              <a:rPr lang="en-US" sz="3200" b="1" i="1" dirty="0">
                <a:latin typeface="Book Antiqua" pitchFamily="18" charset="0"/>
              </a:rPr>
              <a:t>; and there was a </a:t>
            </a:r>
            <a:r>
              <a:rPr lang="en-US" sz="3200" b="1" i="1" u="sng" dirty="0">
                <a:latin typeface="Book Antiqua" pitchFamily="18" charset="0"/>
              </a:rPr>
              <a:t>great earthquake</a:t>
            </a:r>
            <a:r>
              <a:rPr lang="en-US" sz="3200" b="1" i="1" dirty="0">
                <a:latin typeface="Book Antiqua" pitchFamily="18" charset="0"/>
              </a:rPr>
              <a:t>, such as was not since there were men upon the earth, so great an earthquake, so mighty</a:t>
            </a:r>
            <a:r>
              <a:rPr lang="en-US" sz="3200" i="1" dirty="0">
                <a:latin typeface="Book Antiqua" pitchFamily="18" charset="0"/>
              </a:rPr>
              <a:t>.”</a:t>
            </a:r>
          </a:p>
        </p:txBody>
      </p:sp>
      <p:sp>
        <p:nvSpPr>
          <p:cNvPr id="6" name="Rectangle 5">
            <a:extLst>
              <a:ext uri="{FF2B5EF4-FFF2-40B4-BE49-F238E27FC236}">
                <a16:creationId xmlns:a16="http://schemas.microsoft.com/office/drawing/2014/main" id="{21BE19EA-A0FA-4651-8D2C-AAD4C6730B6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1292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642936" y="1447800"/>
            <a:ext cx="8229600" cy="5135562"/>
          </a:xfrm>
          <a:prstGeom prst="rect">
            <a:avLst/>
          </a:prstGeom>
          <a:noFill/>
          <a:ln w="9525">
            <a:noFill/>
            <a:miter lim="800000"/>
            <a:headEnd/>
            <a:tailEnd/>
          </a:ln>
        </p:spPr>
      </p:pic>
      <p:sp>
        <p:nvSpPr>
          <p:cNvPr id="5" name="TextBox 4"/>
          <p:cNvSpPr txBox="1"/>
          <p:nvPr/>
        </p:nvSpPr>
        <p:spPr>
          <a:xfrm>
            <a:off x="1661626" y="1762127"/>
            <a:ext cx="6063150"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 great city was divided into three parts, and the cities of the nations fell: and </a:t>
            </a:r>
            <a:r>
              <a:rPr lang="en-US" sz="3200" b="1" i="1" u="sng" dirty="0">
                <a:latin typeface="Book Antiqua" pitchFamily="18" charset="0"/>
              </a:rPr>
              <a:t>Babylon the great</a:t>
            </a:r>
            <a:r>
              <a:rPr lang="en-US" sz="3200" b="1" i="1" dirty="0">
                <a:latin typeface="Book Antiqua" pitchFamily="18" charset="0"/>
              </a:rPr>
              <a:t> was remembered in the sight of God, </a:t>
            </a:r>
            <a:r>
              <a:rPr lang="en-US" sz="3200" b="1" i="1" u="sng" dirty="0">
                <a:latin typeface="Book Antiqua" pitchFamily="18" charset="0"/>
              </a:rPr>
              <a:t>to give unto her the cup of the wine of the fierceness of his wrath</a:t>
            </a:r>
            <a:r>
              <a:rPr lang="en-US" sz="3200" i="1" dirty="0">
                <a:latin typeface="Book Antiqua" pitchFamily="18" charset="0"/>
              </a:rPr>
              <a:t>.”</a:t>
            </a:r>
          </a:p>
        </p:txBody>
      </p:sp>
      <p:sp>
        <p:nvSpPr>
          <p:cNvPr id="3" name="Speech Bubble: Rectangle with Corners Rounded 2">
            <a:extLst>
              <a:ext uri="{FF2B5EF4-FFF2-40B4-BE49-F238E27FC236}">
                <a16:creationId xmlns:a16="http://schemas.microsoft.com/office/drawing/2014/main" id="{C4A9412E-9430-4543-B52D-4D98DE1DD0F4}"/>
              </a:ext>
            </a:extLst>
          </p:cNvPr>
          <p:cNvSpPr/>
          <p:nvPr/>
        </p:nvSpPr>
        <p:spPr>
          <a:xfrm>
            <a:off x="257173" y="2598443"/>
            <a:ext cx="1289216" cy="715089"/>
          </a:xfrm>
          <a:prstGeom prst="wedgeRoundRectCallout">
            <a:avLst>
              <a:gd name="adj1" fmla="val 93611"/>
              <a:gd name="adj2" fmla="val 608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bg1"/>
                </a:solidFill>
                <a:latin typeface="Calibri"/>
              </a:rPr>
              <a:t>Revelation 11:8; 14:8</a:t>
            </a:r>
          </a:p>
        </p:txBody>
      </p:sp>
      <p:sp>
        <p:nvSpPr>
          <p:cNvPr id="7" name="Speech Bubble: Rectangle with Corners Rounded 6">
            <a:extLst>
              <a:ext uri="{FF2B5EF4-FFF2-40B4-BE49-F238E27FC236}">
                <a16:creationId xmlns:a16="http://schemas.microsoft.com/office/drawing/2014/main" id="{246B5BC0-C02B-4ABD-BC95-CF33C06CDE8F}"/>
              </a:ext>
            </a:extLst>
          </p:cNvPr>
          <p:cNvSpPr/>
          <p:nvPr/>
        </p:nvSpPr>
        <p:spPr>
          <a:xfrm>
            <a:off x="471000" y="4117619"/>
            <a:ext cx="1390615" cy="715089"/>
          </a:xfrm>
          <a:prstGeom prst="wedgeRoundRectCallout">
            <a:avLst>
              <a:gd name="adj1" fmla="val 93611"/>
              <a:gd name="adj2" fmla="val 608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bg1"/>
                </a:solidFill>
                <a:latin typeface="Calibri"/>
              </a:rPr>
              <a:t>Revelation 14:10</a:t>
            </a:r>
          </a:p>
        </p:txBody>
      </p:sp>
      <p:sp>
        <p:nvSpPr>
          <p:cNvPr id="10" name="Title 1">
            <a:extLst>
              <a:ext uri="{FF2B5EF4-FFF2-40B4-BE49-F238E27FC236}">
                <a16:creationId xmlns:a16="http://schemas.microsoft.com/office/drawing/2014/main" id="{78D6A4E1-FDD0-454B-91FF-2F010453ACE6}"/>
              </a:ext>
            </a:extLst>
          </p:cNvPr>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16:19</a:t>
            </a:r>
          </a:p>
        </p:txBody>
      </p:sp>
      <p:sp>
        <p:nvSpPr>
          <p:cNvPr id="11" name="Rectangle 10">
            <a:extLst>
              <a:ext uri="{FF2B5EF4-FFF2-40B4-BE49-F238E27FC236}">
                <a16:creationId xmlns:a16="http://schemas.microsoft.com/office/drawing/2014/main" id="{7519E29E-ECC7-4545-94D1-ED6D3D809A5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27998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16:20</a:t>
            </a:r>
          </a:p>
        </p:txBody>
      </p:sp>
      <p:pic>
        <p:nvPicPr>
          <p:cNvPr id="4" name="Content Placeholder 3"/>
          <p:cNvPicPr>
            <a:picLocks noGrp="1" noChangeAspect="1" noChangeArrowheads="1"/>
          </p:cNvPicPr>
          <p:nvPr>
            <p:ph idx="1"/>
          </p:nvPr>
        </p:nvPicPr>
        <p:blipFill>
          <a:blip r:embed="rId2"/>
          <a:srcRect/>
          <a:stretch>
            <a:fillRect/>
          </a:stretch>
        </p:blipFill>
        <p:spPr bwMode="auto">
          <a:xfrm>
            <a:off x="838200" y="1600200"/>
            <a:ext cx="7391400" cy="4953000"/>
          </a:xfrm>
          <a:prstGeom prst="rect">
            <a:avLst/>
          </a:prstGeom>
          <a:noFill/>
          <a:ln w="9525">
            <a:noFill/>
            <a:miter lim="800000"/>
            <a:headEnd/>
            <a:tailEnd/>
          </a:ln>
        </p:spPr>
      </p:pic>
      <p:sp>
        <p:nvSpPr>
          <p:cNvPr id="5" name="TextBox 4"/>
          <p:cNvSpPr txBox="1"/>
          <p:nvPr/>
        </p:nvSpPr>
        <p:spPr>
          <a:xfrm>
            <a:off x="1666189" y="2751845"/>
            <a:ext cx="5638800" cy="156966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every island fled away, and the mountains were not found</a:t>
            </a:r>
            <a:r>
              <a:rPr lang="en-US" sz="3200" i="1" dirty="0">
                <a:latin typeface="Book Antiqua" pitchFamily="18" charset="0"/>
              </a:rPr>
              <a:t>.”</a:t>
            </a:r>
          </a:p>
        </p:txBody>
      </p:sp>
      <p:sp>
        <p:nvSpPr>
          <p:cNvPr id="6" name="Rectangle 5">
            <a:extLst>
              <a:ext uri="{FF2B5EF4-FFF2-40B4-BE49-F238E27FC236}">
                <a16:creationId xmlns:a16="http://schemas.microsoft.com/office/drawing/2014/main" id="{E121B950-BBA9-4D30-BBCC-A2FA7D3F4BC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
        <p:nvSpPr>
          <p:cNvPr id="7" name="Speech Bubble: Rectangle with Corners Rounded 6">
            <a:extLst>
              <a:ext uri="{FF2B5EF4-FFF2-40B4-BE49-F238E27FC236}">
                <a16:creationId xmlns:a16="http://schemas.microsoft.com/office/drawing/2014/main" id="{C993BDC2-E5BA-48CB-B27E-DC24D65E35C7}"/>
              </a:ext>
            </a:extLst>
          </p:cNvPr>
          <p:cNvSpPr/>
          <p:nvPr/>
        </p:nvSpPr>
        <p:spPr>
          <a:xfrm>
            <a:off x="171449" y="2839665"/>
            <a:ext cx="1317985" cy="1328023"/>
          </a:xfrm>
          <a:prstGeom prst="wedgeRoundRectCallout">
            <a:avLst>
              <a:gd name="adj1" fmla="val 125526"/>
              <a:gd name="adj2" fmla="val -105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bg1"/>
                </a:solidFill>
                <a:latin typeface="Calibri"/>
              </a:rPr>
              <a:t>Revelation 6:14; </a:t>
            </a:r>
          </a:p>
          <a:p>
            <a:pPr algn="ctr"/>
            <a:r>
              <a:rPr lang="en-US" dirty="0">
                <a:solidFill>
                  <a:schemeClr val="bg1"/>
                </a:solidFill>
                <a:latin typeface="Calibri"/>
              </a:rPr>
              <a:t>Ezekiel 26:18</a:t>
            </a:r>
          </a:p>
        </p:txBody>
      </p:sp>
    </p:spTree>
    <p:extLst>
      <p:ext uri="{BB962C8B-B14F-4D97-AF65-F5344CB8AC3E}">
        <p14:creationId xmlns:p14="http://schemas.microsoft.com/office/powerpoint/2010/main" val="156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16:21</a:t>
            </a:r>
          </a:p>
        </p:txBody>
      </p:sp>
      <p:pic>
        <p:nvPicPr>
          <p:cNvPr id="4" name="Content Placeholder 3"/>
          <p:cNvPicPr>
            <a:picLocks noGrp="1" noChangeAspect="1" noChangeArrowheads="1"/>
          </p:cNvPicPr>
          <p:nvPr>
            <p:ph idx="1"/>
          </p:nvPr>
        </p:nvPicPr>
        <p:blipFill>
          <a:blip r:embed="rId2"/>
          <a:srcRect/>
          <a:stretch>
            <a:fillRect/>
          </a:stretch>
        </p:blipFill>
        <p:spPr bwMode="auto">
          <a:xfrm>
            <a:off x="381000" y="1600200"/>
            <a:ext cx="8534400" cy="4953000"/>
          </a:xfrm>
          <a:prstGeom prst="rect">
            <a:avLst/>
          </a:prstGeom>
          <a:noFill/>
          <a:ln w="9525">
            <a:noFill/>
            <a:miter lim="800000"/>
            <a:headEnd/>
            <a:tailEnd/>
          </a:ln>
        </p:spPr>
      </p:pic>
      <p:sp>
        <p:nvSpPr>
          <p:cNvPr id="5" name="TextBox 4"/>
          <p:cNvSpPr txBox="1"/>
          <p:nvPr/>
        </p:nvSpPr>
        <p:spPr>
          <a:xfrm>
            <a:off x="1423448" y="1838229"/>
            <a:ext cx="6325385"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a:t>
            </a:r>
            <a:r>
              <a:rPr lang="en-US" sz="3200" b="1" i="1" u="sng" dirty="0">
                <a:latin typeface="Book Antiqua" pitchFamily="18" charset="0"/>
              </a:rPr>
              <a:t>great hail</a:t>
            </a:r>
            <a:r>
              <a:rPr lang="en-US" sz="3200" b="1" i="1" dirty="0">
                <a:latin typeface="Book Antiqua" pitchFamily="18" charset="0"/>
              </a:rPr>
              <a:t>, (every stone) about the weight of a talent, </a:t>
            </a:r>
            <a:r>
              <a:rPr lang="en-US" sz="3200" b="1" i="1" u="sng" dirty="0">
                <a:latin typeface="Book Antiqua" pitchFamily="18" charset="0"/>
              </a:rPr>
              <a:t>cometh down out of heaven</a:t>
            </a:r>
            <a:r>
              <a:rPr lang="en-US" sz="3200" b="1" i="1" dirty="0">
                <a:latin typeface="Book Antiqua" pitchFamily="18" charset="0"/>
              </a:rPr>
              <a:t> upon men: and men blasphemed God because of the plague of the hail; for the plague thereof is exceeding great</a:t>
            </a:r>
            <a:r>
              <a:rPr lang="en-US" sz="3200" i="1" dirty="0">
                <a:latin typeface="Book Antiqua" pitchFamily="18" charset="0"/>
              </a:rPr>
              <a:t>.”</a:t>
            </a:r>
          </a:p>
        </p:txBody>
      </p:sp>
      <p:sp>
        <p:nvSpPr>
          <p:cNvPr id="6" name="Rectangle 5">
            <a:extLst>
              <a:ext uri="{FF2B5EF4-FFF2-40B4-BE49-F238E27FC236}">
                <a16:creationId xmlns:a16="http://schemas.microsoft.com/office/drawing/2014/main" id="{933592CF-3C3A-4A7E-A873-3628F077A85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30825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480498"/>
            <a:ext cx="9083040" cy="754053"/>
          </a:xfrm>
          <a:solidFill>
            <a:schemeClr val="bg1"/>
          </a:solidFill>
          <a:ln>
            <a:noFill/>
          </a:ln>
        </p:spPr>
        <p:txBody>
          <a:bodyPr wrap="square">
            <a:spAutoFit/>
          </a:bodyPr>
          <a:lstStyle/>
          <a:p>
            <a:r>
              <a:rPr lang="en-US" sz="4300" b="1" cap="small" dirty="0">
                <a:latin typeface="OldCentury" pitchFamily="2" charset="0"/>
              </a:rPr>
              <a:t>Seventh Bowl God’s Exclamation Point!</a:t>
            </a:r>
          </a:p>
        </p:txBody>
      </p:sp>
      <p:sp>
        <p:nvSpPr>
          <p:cNvPr id="3" name="Content Placeholder 2"/>
          <p:cNvSpPr>
            <a:spLocks noGrp="1"/>
          </p:cNvSpPr>
          <p:nvPr>
            <p:ph idx="1"/>
          </p:nvPr>
        </p:nvSpPr>
        <p:spPr>
          <a:xfrm>
            <a:off x="47135" y="1389887"/>
            <a:ext cx="4465320" cy="5201424"/>
          </a:xfrm>
          <a:solidFill>
            <a:schemeClr val="bg1"/>
          </a:solidFill>
          <a:ln w="38100">
            <a:noFill/>
          </a:ln>
        </p:spPr>
        <p:txBody>
          <a:bodyPr wrap="square">
            <a:spAutoFit/>
          </a:bodyPr>
          <a:lstStyle/>
          <a:p>
            <a:r>
              <a:rPr lang="en-US" sz="2000" dirty="0">
                <a:latin typeface="Book Antiqua" panose="02040602050305030304" pitchFamily="18" charset="0"/>
              </a:rPr>
              <a:t>After that </a:t>
            </a:r>
            <a:r>
              <a:rPr lang="en-US" sz="2000" b="1" dirty="0">
                <a:latin typeface="Book Antiqua" panose="02040602050305030304" pitchFamily="18" charset="0"/>
              </a:rPr>
              <a:t>announcement</a:t>
            </a:r>
            <a:r>
              <a:rPr lang="en-US" sz="2000" dirty="0">
                <a:latin typeface="Book Antiqua" panose="02040602050305030304" pitchFamily="18" charset="0"/>
              </a:rPr>
              <a:t> there were:</a:t>
            </a:r>
          </a:p>
          <a:p>
            <a:pPr lvl="1"/>
            <a:r>
              <a:rPr lang="en-US" sz="2000" b="1" dirty="0">
                <a:latin typeface="Book Antiqua" panose="02040602050305030304" pitchFamily="18" charset="0"/>
              </a:rPr>
              <a:t>Lightnings</a:t>
            </a:r>
          </a:p>
          <a:p>
            <a:pPr lvl="1"/>
            <a:r>
              <a:rPr lang="en-US" sz="2000" b="1" dirty="0">
                <a:latin typeface="Book Antiqua" panose="02040602050305030304" pitchFamily="18" charset="0"/>
              </a:rPr>
              <a:t>Thunderings</a:t>
            </a:r>
          </a:p>
          <a:p>
            <a:pPr lvl="1"/>
            <a:r>
              <a:rPr lang="en-US" sz="2000" b="1" dirty="0">
                <a:latin typeface="Book Antiqua" panose="02040602050305030304" pitchFamily="18" charset="0"/>
              </a:rPr>
              <a:t>Great earthquake</a:t>
            </a:r>
          </a:p>
          <a:p>
            <a:pPr lvl="2"/>
            <a:r>
              <a:rPr lang="en-US" sz="2000" b="1" dirty="0">
                <a:latin typeface="Book Antiqua" panose="02040602050305030304" pitchFamily="18" charset="0"/>
              </a:rPr>
              <a:t>Like none other that had ever appeared on the earth</a:t>
            </a:r>
            <a:endParaRPr lang="en-US" sz="2000" dirty="0">
              <a:latin typeface="Book Antiqua" pitchFamily="18" charset="0"/>
            </a:endParaRPr>
          </a:p>
          <a:p>
            <a:pPr lvl="1"/>
            <a:r>
              <a:rPr lang="en-US" sz="2000" dirty="0">
                <a:latin typeface="Book Antiqua" pitchFamily="18" charset="0"/>
              </a:rPr>
              <a:t>The epitome of </a:t>
            </a:r>
            <a:r>
              <a:rPr lang="en-US" sz="2000" b="1" dirty="0">
                <a:latin typeface="Book Antiqua" panose="02040602050305030304" pitchFamily="18" charset="0"/>
              </a:rPr>
              <a:t>horror</a:t>
            </a:r>
          </a:p>
          <a:p>
            <a:pPr lvl="1"/>
            <a:r>
              <a:rPr lang="en-US" sz="2000" dirty="0">
                <a:latin typeface="Book Antiqua" panose="02040602050305030304" pitchFamily="18" charset="0"/>
              </a:rPr>
              <a:t>Judah at hand of Nebuchadnezzar (</a:t>
            </a:r>
            <a:r>
              <a:rPr lang="en-US" sz="2000" b="1" dirty="0">
                <a:latin typeface="Book Antiqua" panose="02040602050305030304" pitchFamily="18" charset="0"/>
              </a:rPr>
              <a:t>Ezekiel 5:8-9</a:t>
            </a:r>
            <a:r>
              <a:rPr lang="en-US" sz="2000" dirty="0">
                <a:latin typeface="Book Antiqua" pitchFamily="18" charset="0"/>
              </a:rPr>
              <a:t>)</a:t>
            </a:r>
          </a:p>
          <a:p>
            <a:pPr lvl="1"/>
            <a:r>
              <a:rPr lang="en-US" sz="2000" dirty="0">
                <a:latin typeface="Book Antiqua" pitchFamily="18" charset="0"/>
              </a:rPr>
              <a:t>Jews at hand of Rome </a:t>
            </a:r>
            <a:br>
              <a:rPr lang="en-US" sz="2000" dirty="0">
                <a:latin typeface="Book Antiqua" pitchFamily="18" charset="0"/>
              </a:rPr>
            </a:br>
            <a:r>
              <a:rPr lang="en-US" sz="2000" dirty="0">
                <a:latin typeface="Book Antiqua" pitchFamily="18" charset="0"/>
              </a:rPr>
              <a:t>(</a:t>
            </a:r>
            <a:r>
              <a:rPr lang="en-US" sz="2000" b="1" dirty="0">
                <a:latin typeface="Book Antiqua" panose="02040602050305030304" pitchFamily="18" charset="0"/>
              </a:rPr>
              <a:t>Matthew 24:21</a:t>
            </a:r>
            <a:r>
              <a:rPr lang="en-US" sz="2000" dirty="0">
                <a:latin typeface="Book Antiqua" pitchFamily="18" charset="0"/>
              </a:rPr>
              <a:t>)</a:t>
            </a:r>
          </a:p>
          <a:p>
            <a:pPr lvl="1"/>
            <a:r>
              <a:rPr lang="en-US" sz="2000" dirty="0">
                <a:latin typeface="Book Antiqua" pitchFamily="18" charset="0"/>
              </a:rPr>
              <a:t>Destruction of a mighty great nation!</a:t>
            </a:r>
          </a:p>
        </p:txBody>
      </p:sp>
      <p:sp>
        <p:nvSpPr>
          <p:cNvPr id="4" name="Rectangle 3">
            <a:extLst>
              <a:ext uri="{FF2B5EF4-FFF2-40B4-BE49-F238E27FC236}">
                <a16:creationId xmlns:a16="http://schemas.microsoft.com/office/drawing/2014/main" id="{5DD64979-F63D-421E-B4A0-66D0E21859C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
        <p:nvSpPr>
          <p:cNvPr id="5" name="Content Placeholder 2">
            <a:extLst>
              <a:ext uri="{FF2B5EF4-FFF2-40B4-BE49-F238E27FC236}">
                <a16:creationId xmlns:a16="http://schemas.microsoft.com/office/drawing/2014/main" id="{55A3B67C-5A9F-4B50-8C29-E07ABB187063}"/>
              </a:ext>
            </a:extLst>
          </p:cNvPr>
          <p:cNvSpPr txBox="1">
            <a:spLocks/>
          </p:cNvSpPr>
          <p:nvPr/>
        </p:nvSpPr>
        <p:spPr>
          <a:xfrm>
            <a:off x="4648200" y="1389879"/>
            <a:ext cx="4465320" cy="5062924"/>
          </a:xfrm>
          <a:prstGeom prst="rect">
            <a:avLst/>
          </a:prstGeom>
          <a:solidFill>
            <a:schemeClr val="bg1"/>
          </a:solidFill>
          <a:ln w="38100">
            <a:no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900" b="1" dirty="0">
                <a:latin typeface="Book Antiqua" panose="02040602050305030304" pitchFamily="18" charset="0"/>
                <a:cs typeface="Arial" pitchFamily="34" charset="0"/>
              </a:rPr>
              <a:t>From Revelation 8:3-5</a:t>
            </a:r>
          </a:p>
          <a:p>
            <a:pPr>
              <a:spcBef>
                <a:spcPts val="0"/>
              </a:spcBef>
            </a:pPr>
            <a:r>
              <a:rPr lang="en-US" sz="1900" dirty="0">
                <a:latin typeface="Book Antiqua" panose="02040602050305030304" pitchFamily="18" charset="0"/>
                <a:cs typeface="Arial" pitchFamily="34" charset="0"/>
              </a:rPr>
              <a:t>Incense added to the prayers of the saints. Censer filled with </a:t>
            </a:r>
            <a:r>
              <a:rPr lang="en-US" sz="1900" b="1" dirty="0">
                <a:latin typeface="Book Antiqua" panose="02040602050305030304" pitchFamily="18" charset="0"/>
                <a:cs typeface="Arial" pitchFamily="34" charset="0"/>
              </a:rPr>
              <a:t>fire</a:t>
            </a:r>
            <a:r>
              <a:rPr lang="en-US" sz="1900" dirty="0">
                <a:latin typeface="Book Antiqua" panose="02040602050305030304" pitchFamily="18" charset="0"/>
                <a:cs typeface="Arial" pitchFamily="34" charset="0"/>
              </a:rPr>
              <a:t> taken from the altar.</a:t>
            </a:r>
          </a:p>
          <a:p>
            <a:pPr lvl="1">
              <a:spcBef>
                <a:spcPts val="0"/>
              </a:spcBef>
            </a:pPr>
            <a:r>
              <a:rPr lang="en-US" sz="1900" dirty="0">
                <a:latin typeface="Book Antiqua" panose="02040602050305030304" pitchFamily="18" charset="0"/>
                <a:cs typeface="Arial" pitchFamily="34" charset="0"/>
              </a:rPr>
              <a:t>Fire strikes the earth, causing thunder, voices, lightning, and an earthquake – all </a:t>
            </a:r>
            <a:r>
              <a:rPr lang="en-US" sz="1900" b="1" dirty="0">
                <a:latin typeface="Book Antiqua" panose="02040602050305030304" pitchFamily="18" charset="0"/>
                <a:cs typeface="Arial" pitchFamily="34" charset="0"/>
              </a:rPr>
              <a:t>symbolic of God’s response</a:t>
            </a:r>
            <a:r>
              <a:rPr lang="en-US" sz="1900" dirty="0">
                <a:latin typeface="Book Antiqua" panose="02040602050305030304" pitchFamily="18" charset="0"/>
                <a:cs typeface="Arial" pitchFamily="34" charset="0"/>
              </a:rPr>
              <a:t>.</a:t>
            </a:r>
          </a:p>
          <a:p>
            <a:pPr>
              <a:spcBef>
                <a:spcPts val="0"/>
              </a:spcBef>
            </a:pPr>
            <a:r>
              <a:rPr lang="en-US" sz="1900" dirty="0">
                <a:latin typeface="Book Antiqua" panose="02040602050305030304" pitchFamily="18" charset="0"/>
                <a:cs typeface="Arial" pitchFamily="34" charset="0"/>
              </a:rPr>
              <a:t>All this expresses certainty that God </a:t>
            </a:r>
            <a:r>
              <a:rPr lang="en-US" sz="1900" b="1" dirty="0">
                <a:latin typeface="Book Antiqua" panose="02040602050305030304" pitchFamily="18" charset="0"/>
                <a:cs typeface="Arial" pitchFamily="34" charset="0"/>
              </a:rPr>
              <a:t>hears and answers </a:t>
            </a:r>
            <a:r>
              <a:rPr lang="en-US" sz="1900" dirty="0">
                <a:latin typeface="Book Antiqua" panose="02040602050305030304" pitchFamily="18" charset="0"/>
                <a:cs typeface="Arial" pitchFamily="34" charset="0"/>
              </a:rPr>
              <a:t>the prayers of His people.</a:t>
            </a:r>
            <a:r>
              <a:rPr lang="nn-NO" sz="1900" dirty="0">
                <a:latin typeface="Book Antiqua" panose="02040602050305030304" pitchFamily="18" charset="0"/>
                <a:cs typeface="Arial" pitchFamily="34" charset="0"/>
              </a:rPr>
              <a:t> (cf. Revelation 6:9-11; Exodus 2:23-24; 1 Peter 3:12; 1 Peter 2:5; 1 Timothy 2:5; 1 Thessalonians 5:17; Philippians 4:6).</a:t>
            </a:r>
            <a:endParaRPr lang="en-US" sz="1900" dirty="0">
              <a:latin typeface="Book Antiqua" panose="02040602050305030304" pitchFamily="18" charset="0"/>
              <a:cs typeface="Arial" pitchFamily="34" charset="0"/>
            </a:endParaRPr>
          </a:p>
          <a:p>
            <a:pPr>
              <a:spcBef>
                <a:spcPts val="0"/>
              </a:spcBef>
            </a:pPr>
            <a:r>
              <a:rPr lang="en-US" sz="1900" b="1" dirty="0">
                <a:latin typeface="Book Antiqua" panose="02040602050305030304" pitchFamily="18" charset="0"/>
                <a:cs typeface="Arial" pitchFamily="34" charset="0"/>
              </a:rPr>
              <a:t>God warns first</a:t>
            </a:r>
            <a:r>
              <a:rPr lang="en-US" sz="1900" dirty="0">
                <a:latin typeface="Book Antiqua" panose="02040602050305030304" pitchFamily="18" charset="0"/>
                <a:cs typeface="Arial" pitchFamily="34" charset="0"/>
              </a:rPr>
              <a:t> – </a:t>
            </a:r>
            <a:r>
              <a:rPr lang="en-US" sz="1900" b="1" dirty="0">
                <a:latin typeface="Book Antiqua" panose="02040602050305030304" pitchFamily="18" charset="0"/>
                <a:cs typeface="Arial" pitchFamily="34" charset="0"/>
              </a:rPr>
              <a:t>then comes judgment! Amos 3:3, 7; 2 Peter 3:9</a:t>
            </a:r>
          </a:p>
          <a:p>
            <a:pPr>
              <a:spcBef>
                <a:spcPts val="0"/>
              </a:spcBef>
            </a:pPr>
            <a:r>
              <a:rPr lang="en-US" sz="1900" b="1" dirty="0">
                <a:latin typeface="Book Antiqua" panose="02040602050305030304" pitchFamily="18" charset="0"/>
                <a:cs typeface="Arial" pitchFamily="34" charset="0"/>
              </a:rPr>
              <a:t>Now God’s judgment is certain!</a:t>
            </a:r>
          </a:p>
        </p:txBody>
      </p:sp>
    </p:spTree>
    <p:extLst>
      <p:ext uri="{BB962C8B-B14F-4D97-AF65-F5344CB8AC3E}">
        <p14:creationId xmlns:p14="http://schemas.microsoft.com/office/powerpoint/2010/main" val="421543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692276"/>
            <a:ext cx="8889477" cy="5016758"/>
          </a:xfrm>
          <a:solidFill>
            <a:schemeClr val="bg1"/>
          </a:solidFill>
          <a:ln w="38100">
            <a:solidFill>
              <a:schemeClr val="tx1"/>
            </a:solidFill>
          </a:ln>
        </p:spPr>
        <p:txBody>
          <a:bodyPr wrap="square">
            <a:spAutoFit/>
          </a:bodyPr>
          <a:lstStyle/>
          <a:p>
            <a:pPr>
              <a:spcBef>
                <a:spcPts val="0"/>
              </a:spcBef>
            </a:pPr>
            <a:r>
              <a:rPr lang="en-US" dirty="0">
                <a:latin typeface="Book Antiqua" pitchFamily="18" charset="0"/>
              </a:rPr>
              <a:t>Summary:</a:t>
            </a:r>
          </a:p>
          <a:p>
            <a:pPr>
              <a:spcBef>
                <a:spcPts val="0"/>
              </a:spcBef>
            </a:pPr>
            <a:r>
              <a:rPr lang="en-US" dirty="0">
                <a:latin typeface="Book Antiqua" pitchFamily="18" charset="0"/>
              </a:rPr>
              <a:t>The division of the great city into three parts points to </a:t>
            </a:r>
            <a:r>
              <a:rPr lang="en-US" b="1" dirty="0">
                <a:latin typeface="Book Antiqua" panose="02040602050305030304" pitchFamily="18" charset="0"/>
              </a:rPr>
              <a:t>completeness of the destruction</a:t>
            </a:r>
          </a:p>
          <a:p>
            <a:pPr>
              <a:spcBef>
                <a:spcPts val="0"/>
              </a:spcBef>
            </a:pPr>
            <a:r>
              <a:rPr lang="en-US" dirty="0">
                <a:latin typeface="Book Antiqua" pitchFamily="18" charset="0"/>
              </a:rPr>
              <a:t>All nations fell who were in the league with Rome with </a:t>
            </a:r>
            <a:r>
              <a:rPr lang="en-US" b="1" dirty="0">
                <a:latin typeface="Book Antiqua" panose="02040602050305030304" pitchFamily="18" charset="0"/>
              </a:rPr>
              <a:t>opposition to God</a:t>
            </a:r>
          </a:p>
          <a:p>
            <a:pPr>
              <a:spcBef>
                <a:spcPts val="0"/>
              </a:spcBef>
            </a:pPr>
            <a:r>
              <a:rPr lang="en-US" dirty="0">
                <a:latin typeface="Book Antiqua" pitchFamily="18" charset="0"/>
              </a:rPr>
              <a:t>Weakened and divided – easily </a:t>
            </a:r>
            <a:r>
              <a:rPr lang="en-US" b="1" dirty="0">
                <a:latin typeface="Book Antiqua" panose="02040602050305030304" pitchFamily="18" charset="0"/>
              </a:rPr>
              <a:t>conquered</a:t>
            </a:r>
            <a:r>
              <a:rPr lang="en-US" dirty="0">
                <a:latin typeface="Book Antiqua" pitchFamily="18" charset="0"/>
              </a:rPr>
              <a:t>!</a:t>
            </a:r>
          </a:p>
          <a:p>
            <a:pPr>
              <a:spcBef>
                <a:spcPts val="0"/>
              </a:spcBef>
            </a:pPr>
            <a:r>
              <a:rPr lang="en-US" b="1" dirty="0">
                <a:latin typeface="Book Antiqua" panose="02040602050305030304" pitchFamily="18" charset="0"/>
              </a:rPr>
              <a:t>No place of refuge</a:t>
            </a:r>
            <a:r>
              <a:rPr lang="en-US" dirty="0">
                <a:latin typeface="Book Antiqua" pitchFamily="18" charset="0"/>
              </a:rPr>
              <a:t> – even islands and remote mountains removed</a:t>
            </a:r>
          </a:p>
          <a:p>
            <a:pPr>
              <a:spcBef>
                <a:spcPts val="0"/>
              </a:spcBef>
            </a:pPr>
            <a:r>
              <a:rPr lang="en-US" dirty="0">
                <a:latin typeface="Book Antiqua" pitchFamily="18" charset="0"/>
              </a:rPr>
              <a:t>Cup of </a:t>
            </a:r>
            <a:r>
              <a:rPr lang="en-US" b="1" dirty="0">
                <a:latin typeface="Book Antiqua" panose="02040602050305030304" pitchFamily="18" charset="0"/>
              </a:rPr>
              <a:t>wrath and its fierceness</a:t>
            </a:r>
            <a:r>
              <a:rPr lang="en-US" dirty="0">
                <a:latin typeface="Book Antiqua" pitchFamily="18" charset="0"/>
              </a:rPr>
              <a:t> –  Great power magnified!</a:t>
            </a:r>
          </a:p>
        </p:txBody>
      </p:sp>
      <p:sp>
        <p:nvSpPr>
          <p:cNvPr id="4" name="Rectangle 3">
            <a:extLst>
              <a:ext uri="{FF2B5EF4-FFF2-40B4-BE49-F238E27FC236}">
                <a16:creationId xmlns:a16="http://schemas.microsoft.com/office/drawing/2014/main" id="{0540725A-F74D-47B3-B58B-97FEE809A89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
        <p:nvSpPr>
          <p:cNvPr id="8" name="Title 1">
            <a:extLst>
              <a:ext uri="{FF2B5EF4-FFF2-40B4-BE49-F238E27FC236}">
                <a16:creationId xmlns:a16="http://schemas.microsoft.com/office/drawing/2014/main" id="{2C7B1282-12B1-4813-A66A-9BFF314C3138}"/>
              </a:ext>
            </a:extLst>
          </p:cNvPr>
          <p:cNvSpPr>
            <a:spLocks noGrp="1"/>
          </p:cNvSpPr>
          <p:nvPr>
            <p:ph type="title"/>
          </p:nvPr>
        </p:nvSpPr>
        <p:spPr>
          <a:xfrm>
            <a:off x="30480" y="631330"/>
            <a:ext cx="9083040" cy="754053"/>
          </a:xfrm>
          <a:solidFill>
            <a:schemeClr val="bg1"/>
          </a:solidFill>
          <a:ln>
            <a:noFill/>
          </a:ln>
        </p:spPr>
        <p:txBody>
          <a:bodyPr wrap="square">
            <a:spAutoFit/>
          </a:bodyPr>
          <a:lstStyle/>
          <a:p>
            <a:r>
              <a:rPr lang="en-US" sz="4300" b="1" cap="small" dirty="0">
                <a:latin typeface="OldCentury" pitchFamily="2" charset="0"/>
              </a:rPr>
              <a:t>Seventh Bowl God’s Exclamation Point!</a:t>
            </a:r>
          </a:p>
        </p:txBody>
      </p:sp>
    </p:spTree>
    <p:extLst>
      <p:ext uri="{BB962C8B-B14F-4D97-AF65-F5344CB8AC3E}">
        <p14:creationId xmlns:p14="http://schemas.microsoft.com/office/powerpoint/2010/main" val="21920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16:16</a:t>
            </a:r>
          </a:p>
        </p:txBody>
      </p:sp>
      <p:pic>
        <p:nvPicPr>
          <p:cNvPr id="4" name="Content Placeholder 3"/>
          <p:cNvPicPr>
            <a:picLocks noGrp="1" noChangeAspect="1" noChangeArrowheads="1"/>
          </p:cNvPicPr>
          <p:nvPr>
            <p:ph idx="1"/>
          </p:nvPr>
        </p:nvPicPr>
        <p:blipFill>
          <a:blip r:embed="rId2"/>
          <a:srcRect/>
          <a:stretch>
            <a:fillRect/>
          </a:stretch>
        </p:blipFill>
        <p:spPr bwMode="auto">
          <a:xfrm>
            <a:off x="838200" y="1600200"/>
            <a:ext cx="7391400" cy="4953000"/>
          </a:xfrm>
          <a:prstGeom prst="rect">
            <a:avLst/>
          </a:prstGeom>
          <a:noFill/>
          <a:ln w="9525">
            <a:noFill/>
            <a:miter lim="800000"/>
            <a:headEnd/>
            <a:tailEnd/>
          </a:ln>
        </p:spPr>
      </p:pic>
      <p:sp>
        <p:nvSpPr>
          <p:cNvPr id="5" name="TextBox 4"/>
          <p:cNvSpPr txBox="1"/>
          <p:nvPr/>
        </p:nvSpPr>
        <p:spPr>
          <a:xfrm>
            <a:off x="1686130" y="2248294"/>
            <a:ext cx="5638800" cy="2062103"/>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they gathered them together into the place which is called in Hebrew Har-</a:t>
            </a:r>
            <a:r>
              <a:rPr lang="en-US" sz="3200" b="1" i="1" dirty="0" err="1">
                <a:latin typeface="Book Antiqua" pitchFamily="18" charset="0"/>
              </a:rPr>
              <a:t>Magedon</a:t>
            </a:r>
            <a:r>
              <a:rPr lang="en-US" sz="3200" i="1" dirty="0">
                <a:latin typeface="Book Antiqua" pitchFamily="18" charset="0"/>
              </a:rPr>
              <a:t>.”</a:t>
            </a:r>
          </a:p>
        </p:txBody>
      </p:sp>
      <p:sp>
        <p:nvSpPr>
          <p:cNvPr id="6" name="Rectangle 5">
            <a:extLst>
              <a:ext uri="{FF2B5EF4-FFF2-40B4-BE49-F238E27FC236}">
                <a16:creationId xmlns:a16="http://schemas.microsoft.com/office/drawing/2014/main" id="{0FE56616-7D13-4F20-9775-13F8203D5AC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12263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079"/>
            <a:ext cx="8229600" cy="769441"/>
          </a:xfrm>
          <a:solidFill>
            <a:schemeClr val="bg1"/>
          </a:solidFill>
          <a:ln>
            <a:noFill/>
          </a:ln>
        </p:spPr>
        <p:txBody>
          <a:bodyPr>
            <a:spAutoFit/>
          </a:bodyPr>
          <a:lstStyle/>
          <a:p>
            <a:r>
              <a:rPr lang="en-US" b="1" cap="small" dirty="0">
                <a:latin typeface="OldCentury" pitchFamily="2" charset="0"/>
              </a:rPr>
              <a:t>Battle of Armageddon</a:t>
            </a:r>
          </a:p>
        </p:txBody>
      </p:sp>
      <p:sp>
        <p:nvSpPr>
          <p:cNvPr id="3" name="Content Placeholder 2"/>
          <p:cNvSpPr>
            <a:spLocks noGrp="1"/>
          </p:cNvSpPr>
          <p:nvPr>
            <p:ph idx="1"/>
          </p:nvPr>
        </p:nvSpPr>
        <p:spPr>
          <a:xfrm>
            <a:off x="457200" y="1752600"/>
            <a:ext cx="8229600" cy="3773341"/>
          </a:xfrm>
          <a:solidFill>
            <a:schemeClr val="bg1"/>
          </a:solidFill>
          <a:ln w="38100">
            <a:noFill/>
          </a:ln>
        </p:spPr>
        <p:txBody>
          <a:bodyPr>
            <a:spAutoFit/>
          </a:bodyPr>
          <a:lstStyle/>
          <a:p>
            <a:r>
              <a:rPr lang="en-US" b="1" dirty="0">
                <a:latin typeface="Book Antiqua" panose="02040602050305030304" pitchFamily="18" charset="0"/>
              </a:rPr>
              <a:t>Armageddon</a:t>
            </a:r>
            <a:r>
              <a:rPr lang="en-US" dirty="0">
                <a:latin typeface="Book Antiqua" pitchFamily="18" charset="0"/>
              </a:rPr>
              <a:t> is the spiritual conflict!</a:t>
            </a:r>
          </a:p>
          <a:p>
            <a:pPr lvl="1"/>
            <a:r>
              <a:rPr lang="en-US" dirty="0">
                <a:latin typeface="Book Antiqua" pitchFamily="18" charset="0"/>
              </a:rPr>
              <a:t>Satan and his allies wage war against God and His saints. The kingdom of Christ and His disciples has never been, nor shall ever be, advanced by engaging in physical warfare (John 18:36; 2 Corinthians 10:4).</a:t>
            </a:r>
          </a:p>
          <a:p>
            <a:pPr lvl="1"/>
            <a:r>
              <a:rPr lang="en-US" dirty="0">
                <a:latin typeface="Book Antiqua" pitchFamily="18" charset="0"/>
              </a:rPr>
              <a:t>The sword used by God’s army is His word, the sword of the Spirit (Ephesians 6:10-18).</a:t>
            </a:r>
          </a:p>
        </p:txBody>
      </p:sp>
      <p:sp>
        <p:nvSpPr>
          <p:cNvPr id="4" name="Rectangle 3">
            <a:extLst>
              <a:ext uri="{FF2B5EF4-FFF2-40B4-BE49-F238E27FC236}">
                <a16:creationId xmlns:a16="http://schemas.microsoft.com/office/drawing/2014/main" id="{3D3BEC3D-1701-4BE5-B4A8-7DB5A9D2F08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366570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079"/>
            <a:ext cx="8229600" cy="769441"/>
          </a:xfrm>
          <a:solidFill>
            <a:schemeClr val="bg1"/>
          </a:solidFill>
          <a:ln>
            <a:noFill/>
          </a:ln>
        </p:spPr>
        <p:txBody>
          <a:bodyPr>
            <a:spAutoFit/>
          </a:bodyPr>
          <a:lstStyle/>
          <a:p>
            <a:r>
              <a:rPr lang="en-US" b="1" cap="small" dirty="0">
                <a:latin typeface="OldCentury" pitchFamily="2" charset="0"/>
              </a:rPr>
              <a:t>Battle of Armageddon</a:t>
            </a:r>
          </a:p>
        </p:txBody>
      </p:sp>
      <p:sp>
        <p:nvSpPr>
          <p:cNvPr id="3" name="Content Placeholder 2"/>
          <p:cNvSpPr>
            <a:spLocks noGrp="1"/>
          </p:cNvSpPr>
          <p:nvPr>
            <p:ph idx="1"/>
          </p:nvPr>
        </p:nvSpPr>
        <p:spPr>
          <a:xfrm>
            <a:off x="457200" y="1752600"/>
            <a:ext cx="8229600" cy="4708981"/>
          </a:xfrm>
          <a:solidFill>
            <a:schemeClr val="bg1"/>
          </a:solidFill>
          <a:ln w="38100">
            <a:noFill/>
          </a:ln>
        </p:spPr>
        <p:txBody>
          <a:bodyPr>
            <a:spAutoFit/>
          </a:bodyPr>
          <a:lstStyle/>
          <a:p>
            <a:pPr>
              <a:spcBef>
                <a:spcPts val="0"/>
              </a:spcBef>
            </a:pPr>
            <a:r>
              <a:rPr lang="en-US" b="1" dirty="0">
                <a:latin typeface="Book Antiqua" panose="02040602050305030304" pitchFamily="18" charset="0"/>
              </a:rPr>
              <a:t>Armageddon</a:t>
            </a:r>
            <a:r>
              <a:rPr lang="en-US" dirty="0">
                <a:latin typeface="Book Antiqua" pitchFamily="18" charset="0"/>
              </a:rPr>
              <a:t> literally means “</a:t>
            </a:r>
            <a:r>
              <a:rPr lang="en-US" i="1" dirty="0">
                <a:latin typeface="Book Antiqua" panose="02040602050305030304" pitchFamily="18" charset="0"/>
              </a:rPr>
              <a:t>hill of Megiddo</a:t>
            </a:r>
            <a:r>
              <a:rPr lang="en-US" dirty="0">
                <a:latin typeface="Book Antiqua" pitchFamily="18" charset="0"/>
              </a:rPr>
              <a:t>”</a:t>
            </a:r>
          </a:p>
          <a:p>
            <a:pPr>
              <a:spcBef>
                <a:spcPts val="0"/>
              </a:spcBef>
            </a:pPr>
            <a:r>
              <a:rPr lang="en-US" dirty="0">
                <a:latin typeface="Book Antiqua" pitchFamily="18" charset="0"/>
              </a:rPr>
              <a:t>Derived from an actual place in the </a:t>
            </a:r>
            <a:r>
              <a:rPr lang="en-US" b="1" dirty="0">
                <a:latin typeface="Book Antiqua" panose="02040602050305030304" pitchFamily="18" charset="0"/>
              </a:rPr>
              <a:t>Valley of Jezreel</a:t>
            </a:r>
          </a:p>
          <a:p>
            <a:pPr>
              <a:spcBef>
                <a:spcPts val="0"/>
              </a:spcBef>
            </a:pPr>
            <a:r>
              <a:rPr lang="en-US" dirty="0">
                <a:latin typeface="Book Antiqua" pitchFamily="18" charset="0"/>
              </a:rPr>
              <a:t>No literal “hill” or “mount of Megiddo”</a:t>
            </a:r>
          </a:p>
          <a:p>
            <a:pPr lvl="1">
              <a:spcBef>
                <a:spcPts val="0"/>
              </a:spcBef>
            </a:pPr>
            <a:r>
              <a:rPr lang="en-US" b="1" u="sng" dirty="0">
                <a:latin typeface="Book Antiqua" pitchFamily="18" charset="0"/>
              </a:rPr>
              <a:t>Towns</a:t>
            </a:r>
            <a:r>
              <a:rPr lang="en-US" dirty="0">
                <a:latin typeface="Book Antiqua" pitchFamily="18" charset="0"/>
              </a:rPr>
              <a:t> of Megiddo – </a:t>
            </a:r>
            <a:r>
              <a:rPr lang="en-US" b="1" dirty="0">
                <a:latin typeface="Book Antiqua" panose="02040602050305030304" pitchFamily="18" charset="0"/>
              </a:rPr>
              <a:t>Joshua 17:11;</a:t>
            </a:r>
            <a:br>
              <a:rPr lang="en-US" b="1" dirty="0">
                <a:latin typeface="Book Antiqua" panose="02040602050305030304" pitchFamily="18" charset="0"/>
              </a:rPr>
            </a:br>
            <a:r>
              <a:rPr lang="en-US" b="1" dirty="0">
                <a:latin typeface="Book Antiqua" panose="02040602050305030304" pitchFamily="18" charset="0"/>
              </a:rPr>
              <a:t>Judges 1:27</a:t>
            </a:r>
          </a:p>
          <a:p>
            <a:pPr lvl="1">
              <a:spcBef>
                <a:spcPts val="0"/>
              </a:spcBef>
            </a:pPr>
            <a:r>
              <a:rPr lang="en-US" b="1" u="sng" dirty="0">
                <a:latin typeface="Book Antiqua" pitchFamily="18" charset="0"/>
              </a:rPr>
              <a:t>Waters</a:t>
            </a:r>
            <a:r>
              <a:rPr lang="en-US" dirty="0">
                <a:latin typeface="Book Antiqua" pitchFamily="18" charset="0"/>
              </a:rPr>
              <a:t> of Megiddo – </a:t>
            </a:r>
            <a:r>
              <a:rPr lang="en-US" b="1" dirty="0">
                <a:latin typeface="Book Antiqua" panose="02040602050305030304" pitchFamily="18" charset="0"/>
              </a:rPr>
              <a:t>Judges 5:19</a:t>
            </a:r>
          </a:p>
          <a:p>
            <a:pPr lvl="1">
              <a:spcBef>
                <a:spcPts val="0"/>
              </a:spcBef>
            </a:pPr>
            <a:r>
              <a:rPr lang="en-US" b="1" u="sng" dirty="0">
                <a:latin typeface="Book Antiqua" pitchFamily="18" charset="0"/>
              </a:rPr>
              <a:t>Valley</a:t>
            </a:r>
            <a:r>
              <a:rPr lang="en-US" dirty="0">
                <a:latin typeface="Book Antiqua" pitchFamily="18" charset="0"/>
              </a:rPr>
              <a:t> of Megiddo – </a:t>
            </a:r>
            <a:r>
              <a:rPr lang="en-US" b="1" dirty="0">
                <a:latin typeface="Book Antiqua" panose="02040602050305030304" pitchFamily="18" charset="0"/>
              </a:rPr>
              <a:t>2 Chronicles 35:22; Zechariah 12:11</a:t>
            </a:r>
          </a:p>
        </p:txBody>
      </p:sp>
      <p:sp>
        <p:nvSpPr>
          <p:cNvPr id="4" name="Rectangle 3">
            <a:extLst>
              <a:ext uri="{FF2B5EF4-FFF2-40B4-BE49-F238E27FC236}">
                <a16:creationId xmlns:a16="http://schemas.microsoft.com/office/drawing/2014/main" id="{3D3BEC3D-1701-4BE5-B4A8-7DB5A9D2F08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225959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739"/>
            <a:ext cx="8229600" cy="769441"/>
          </a:xfrm>
          <a:solidFill>
            <a:schemeClr val="bg1"/>
          </a:solidFill>
          <a:ln>
            <a:noFill/>
          </a:ln>
        </p:spPr>
        <p:txBody>
          <a:bodyPr>
            <a:spAutoFit/>
          </a:bodyPr>
          <a:lstStyle/>
          <a:p>
            <a:r>
              <a:rPr lang="en-US" b="1" cap="small" dirty="0">
                <a:latin typeface="OldCentury" pitchFamily="2" charset="0"/>
              </a:rPr>
              <a:t>Battle of Armageddon</a:t>
            </a:r>
          </a:p>
        </p:txBody>
      </p:sp>
      <p:sp>
        <p:nvSpPr>
          <p:cNvPr id="3" name="Content Placeholder 2"/>
          <p:cNvSpPr>
            <a:spLocks noGrp="1"/>
          </p:cNvSpPr>
          <p:nvPr>
            <p:ph idx="1"/>
          </p:nvPr>
        </p:nvSpPr>
        <p:spPr>
          <a:xfrm>
            <a:off x="150829" y="1676400"/>
            <a:ext cx="8832915" cy="5078313"/>
          </a:xfrm>
          <a:solidFill>
            <a:schemeClr val="bg1"/>
          </a:solidFill>
          <a:ln w="38100">
            <a:noFill/>
          </a:ln>
        </p:spPr>
        <p:txBody>
          <a:bodyPr wrap="square">
            <a:spAutoFit/>
          </a:bodyPr>
          <a:lstStyle/>
          <a:p>
            <a:pPr>
              <a:spcBef>
                <a:spcPts val="0"/>
              </a:spcBef>
            </a:pPr>
            <a:r>
              <a:rPr lang="en-US" sz="2700" b="1" dirty="0">
                <a:latin typeface="Book Antiqua" panose="02040602050305030304" pitchFamily="18" charset="0"/>
              </a:rPr>
              <a:t>Mount Megiddo</a:t>
            </a:r>
            <a:r>
              <a:rPr lang="en-US" sz="2700" dirty="0">
                <a:latin typeface="Book Antiqua" pitchFamily="18" charset="0"/>
              </a:rPr>
              <a:t> is a plain located between the Sea of Galilee and the Mediterranean Sea</a:t>
            </a:r>
          </a:p>
          <a:p>
            <a:pPr>
              <a:spcBef>
                <a:spcPts val="0"/>
              </a:spcBef>
            </a:pPr>
            <a:r>
              <a:rPr lang="en-US" sz="2700" dirty="0">
                <a:latin typeface="Book Antiqua" pitchFamily="18" charset="0"/>
              </a:rPr>
              <a:t>Since not an actual </a:t>
            </a:r>
            <a:r>
              <a:rPr lang="en-US" sz="2700" b="1" dirty="0">
                <a:latin typeface="Book Antiqua" panose="02040602050305030304" pitchFamily="18" charset="0"/>
              </a:rPr>
              <a:t>literal place</a:t>
            </a:r>
            <a:r>
              <a:rPr lang="en-US" sz="2700" dirty="0">
                <a:latin typeface="Book Antiqua" pitchFamily="18" charset="0"/>
              </a:rPr>
              <a:t> – This is not an actual literal battle.</a:t>
            </a:r>
          </a:p>
          <a:p>
            <a:pPr lvl="1">
              <a:spcBef>
                <a:spcPts val="0"/>
              </a:spcBef>
            </a:pPr>
            <a:r>
              <a:rPr lang="en-US" sz="2700" dirty="0">
                <a:latin typeface="Book Antiqua" pitchFamily="18" charset="0"/>
              </a:rPr>
              <a:t>The valley is somewhat triangular and is no more than 20 by 15 miles in size. It is only about 6 miles across the valley due north from Megiddo.</a:t>
            </a:r>
          </a:p>
          <a:p>
            <a:pPr>
              <a:spcBef>
                <a:spcPts val="0"/>
              </a:spcBef>
            </a:pPr>
            <a:r>
              <a:rPr lang="en-US" sz="2700" dirty="0">
                <a:latin typeface="Book Antiqua" pitchFamily="18" charset="0"/>
              </a:rPr>
              <a:t>Megiddo overlooked the plain of Esdraelon and has been a </a:t>
            </a:r>
            <a:r>
              <a:rPr lang="en-US" sz="2700" b="1" dirty="0">
                <a:latin typeface="Book Antiqua" panose="02040602050305030304" pitchFamily="18" charset="0"/>
              </a:rPr>
              <a:t>strategic place</a:t>
            </a:r>
            <a:r>
              <a:rPr lang="en-US" sz="2700" dirty="0">
                <a:latin typeface="Book Antiqua" pitchFamily="18" charset="0"/>
              </a:rPr>
              <a:t> in the history of God’s people. It is on the main road between Egypt and Mesopotamia.</a:t>
            </a:r>
          </a:p>
          <a:p>
            <a:pPr>
              <a:spcBef>
                <a:spcPts val="0"/>
              </a:spcBef>
            </a:pPr>
            <a:r>
              <a:rPr lang="en-US" sz="2700" dirty="0">
                <a:latin typeface="Book Antiqua" pitchFamily="18" charset="0"/>
              </a:rPr>
              <a:t>Typically it is a </a:t>
            </a:r>
            <a:r>
              <a:rPr lang="en-US" sz="2700" b="1" dirty="0">
                <a:latin typeface="Book Antiqua" panose="02040602050305030304" pitchFamily="18" charset="0"/>
              </a:rPr>
              <a:t>battleground</a:t>
            </a:r>
            <a:r>
              <a:rPr lang="en-US" sz="2700" dirty="0">
                <a:latin typeface="Book Antiqua" pitchFamily="18" charset="0"/>
              </a:rPr>
              <a:t> between the forces of good and evil.</a:t>
            </a:r>
          </a:p>
        </p:txBody>
      </p:sp>
      <p:sp>
        <p:nvSpPr>
          <p:cNvPr id="4" name="Rectangle 3">
            <a:extLst>
              <a:ext uri="{FF2B5EF4-FFF2-40B4-BE49-F238E27FC236}">
                <a16:creationId xmlns:a16="http://schemas.microsoft.com/office/drawing/2014/main" id="{7AA19AA5-A52D-490F-9BAC-3515EB80B93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146574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079"/>
            <a:ext cx="8229600" cy="769441"/>
          </a:xfrm>
          <a:solidFill>
            <a:schemeClr val="bg1"/>
          </a:solidFill>
          <a:ln>
            <a:noFill/>
          </a:ln>
        </p:spPr>
        <p:txBody>
          <a:bodyPr>
            <a:spAutoFit/>
          </a:bodyPr>
          <a:lstStyle/>
          <a:p>
            <a:r>
              <a:rPr lang="en-US" b="1" cap="small" dirty="0">
                <a:latin typeface="OldCentury" pitchFamily="2" charset="0"/>
              </a:rPr>
              <a:t>Battle of Armageddon</a:t>
            </a:r>
          </a:p>
        </p:txBody>
      </p:sp>
      <p:sp>
        <p:nvSpPr>
          <p:cNvPr id="3" name="Content Placeholder 2"/>
          <p:cNvSpPr>
            <a:spLocks noGrp="1"/>
          </p:cNvSpPr>
          <p:nvPr>
            <p:ph idx="1"/>
          </p:nvPr>
        </p:nvSpPr>
        <p:spPr>
          <a:xfrm>
            <a:off x="311085" y="1752600"/>
            <a:ext cx="8456677" cy="5016758"/>
          </a:xfrm>
          <a:solidFill>
            <a:schemeClr val="bg1"/>
          </a:solidFill>
          <a:ln w="38100">
            <a:noFill/>
          </a:ln>
        </p:spPr>
        <p:txBody>
          <a:bodyPr wrap="square">
            <a:spAutoFit/>
          </a:bodyPr>
          <a:lstStyle/>
          <a:p>
            <a:pPr marL="0" indent="0">
              <a:spcBef>
                <a:spcPts val="0"/>
              </a:spcBef>
              <a:buNone/>
            </a:pPr>
            <a:r>
              <a:rPr lang="en-US" b="1" dirty="0">
                <a:latin typeface="Book Antiqua" panose="02040602050305030304" pitchFamily="18" charset="0"/>
              </a:rPr>
              <a:t>A number of ancient battles were fought there.</a:t>
            </a:r>
          </a:p>
          <a:p>
            <a:pPr>
              <a:spcBef>
                <a:spcPts val="0"/>
              </a:spcBef>
            </a:pPr>
            <a:r>
              <a:rPr lang="en-US" dirty="0">
                <a:latin typeface="Book Antiqua" pitchFamily="18" charset="0"/>
              </a:rPr>
              <a:t>Barak and Deborah overthrew the kings of Canaan – </a:t>
            </a:r>
            <a:r>
              <a:rPr lang="en-US" b="1" dirty="0">
                <a:latin typeface="Book Antiqua" panose="02040602050305030304" pitchFamily="18" charset="0"/>
              </a:rPr>
              <a:t>Judges 5:19</a:t>
            </a:r>
          </a:p>
          <a:p>
            <a:pPr>
              <a:spcBef>
                <a:spcPts val="0"/>
              </a:spcBef>
            </a:pPr>
            <a:r>
              <a:rPr lang="en-US" dirty="0">
                <a:latin typeface="Book Antiqua" pitchFamily="18" charset="0"/>
              </a:rPr>
              <a:t>Gideon defeated the Midianites. </a:t>
            </a:r>
            <a:r>
              <a:rPr lang="en-US" b="1" dirty="0">
                <a:latin typeface="Book Antiqua" panose="02040602050305030304" pitchFamily="18" charset="0"/>
              </a:rPr>
              <a:t>Judges 6:33</a:t>
            </a:r>
          </a:p>
          <a:p>
            <a:pPr>
              <a:spcBef>
                <a:spcPts val="0"/>
              </a:spcBef>
            </a:pPr>
            <a:r>
              <a:rPr lang="en-US" dirty="0">
                <a:latin typeface="Book Antiqua" pitchFamily="18" charset="0"/>
              </a:rPr>
              <a:t>Saul defeated the Philistines. </a:t>
            </a:r>
            <a:r>
              <a:rPr lang="en-US" b="1" dirty="0">
                <a:latin typeface="Book Antiqua" panose="02040602050305030304" pitchFamily="18" charset="0"/>
              </a:rPr>
              <a:t>1 Samuel 31:8</a:t>
            </a:r>
          </a:p>
          <a:p>
            <a:pPr>
              <a:spcBef>
                <a:spcPts val="0"/>
              </a:spcBef>
            </a:pPr>
            <a:r>
              <a:rPr lang="en-US" dirty="0">
                <a:latin typeface="Book Antiqua" pitchFamily="18" charset="0"/>
              </a:rPr>
              <a:t>Ahaziah died of Jehu’s arrows. </a:t>
            </a:r>
            <a:r>
              <a:rPr lang="en-US" b="1" dirty="0">
                <a:latin typeface="Book Antiqua" panose="02040602050305030304" pitchFamily="18" charset="0"/>
              </a:rPr>
              <a:t>2 Kings 9:27</a:t>
            </a:r>
          </a:p>
          <a:p>
            <a:pPr>
              <a:spcBef>
                <a:spcPts val="0"/>
              </a:spcBef>
            </a:pPr>
            <a:r>
              <a:rPr lang="en-US" dirty="0">
                <a:latin typeface="Book Antiqua" pitchFamily="18" charset="0"/>
              </a:rPr>
              <a:t>Pharaoh-</a:t>
            </a:r>
            <a:r>
              <a:rPr lang="en-US" dirty="0" err="1">
                <a:latin typeface="Book Antiqua" pitchFamily="18" charset="0"/>
              </a:rPr>
              <a:t>Necoh</a:t>
            </a:r>
            <a:r>
              <a:rPr lang="en-US" dirty="0">
                <a:latin typeface="Book Antiqua" pitchFamily="18" charset="0"/>
              </a:rPr>
              <a:t> overthrew Josiah. </a:t>
            </a:r>
            <a:br>
              <a:rPr lang="en-US" dirty="0">
                <a:latin typeface="Book Antiqua" pitchFamily="18" charset="0"/>
              </a:rPr>
            </a:br>
            <a:r>
              <a:rPr lang="en-US" b="1" dirty="0">
                <a:latin typeface="Book Antiqua" panose="02040602050305030304" pitchFamily="18" charset="0"/>
              </a:rPr>
              <a:t>2 Kings 23:29-30</a:t>
            </a:r>
          </a:p>
        </p:txBody>
      </p:sp>
      <p:sp>
        <p:nvSpPr>
          <p:cNvPr id="4" name="Rectangle 3">
            <a:extLst>
              <a:ext uri="{FF2B5EF4-FFF2-40B4-BE49-F238E27FC236}">
                <a16:creationId xmlns:a16="http://schemas.microsoft.com/office/drawing/2014/main" id="{C4456EBE-A9AB-4225-9D0C-E2C9CFFE016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10742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JPEG Folder\Feature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6" name="Line Callout 1 5"/>
          <p:cNvSpPr/>
          <p:nvPr/>
        </p:nvSpPr>
        <p:spPr>
          <a:xfrm>
            <a:off x="1981200" y="1143000"/>
            <a:ext cx="1447800" cy="612648"/>
          </a:xfrm>
          <a:prstGeom prst="borderCallout1">
            <a:avLst>
              <a:gd name="adj1" fmla="val 48719"/>
              <a:gd name="adj2" fmla="val 100523"/>
              <a:gd name="adj3" fmla="val 208941"/>
              <a:gd name="adj4" fmla="val 205554"/>
            </a:avLst>
          </a:prstGeom>
          <a:solidFill>
            <a:schemeClr val="bg1"/>
          </a:solidFill>
          <a:ln>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2400" dirty="0">
                <a:solidFill>
                  <a:schemeClr val="tx1"/>
                </a:solidFill>
                <a:latin typeface="Arial"/>
                <a:cs typeface="Arial"/>
              </a:rPr>
              <a:t>Megiddo</a:t>
            </a:r>
          </a:p>
        </p:txBody>
      </p:sp>
      <p:cxnSp>
        <p:nvCxnSpPr>
          <p:cNvPr id="9" name="Straight Arrow Connector 8"/>
          <p:cNvCxnSpPr/>
          <p:nvPr/>
        </p:nvCxnSpPr>
        <p:spPr>
          <a:xfrm flipH="1" flipV="1">
            <a:off x="4876800" y="1981200"/>
            <a:ext cx="76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953000" y="1828800"/>
            <a:ext cx="914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Map of the Old Testament World"/>
          <p:cNvPicPr>
            <a:picLocks noChangeAspect="1" noChangeArrowheads="1"/>
          </p:cNvPicPr>
          <p:nvPr/>
        </p:nvPicPr>
        <p:blipFill>
          <a:blip r:embed="rId2" cstate="print"/>
          <a:srcRect/>
          <a:stretch>
            <a:fillRect/>
          </a:stretch>
        </p:blipFill>
        <p:spPr bwMode="auto">
          <a:xfrm>
            <a:off x="0" y="-76200"/>
            <a:ext cx="9183734" cy="6858000"/>
          </a:xfrm>
          <a:prstGeom prst="rect">
            <a:avLst/>
          </a:prstGeom>
          <a:noFill/>
        </p:spPr>
      </p:pic>
      <p:sp>
        <p:nvSpPr>
          <p:cNvPr id="8" name="Rectangle 2"/>
          <p:cNvSpPr txBox="1">
            <a:spLocks noChangeArrowheads="1"/>
          </p:cNvSpPr>
          <p:nvPr/>
        </p:nvSpPr>
        <p:spPr bwMode="auto">
          <a:xfrm>
            <a:off x="685800" y="2286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a:solidFill>
                  <a:srgbClr val="000000"/>
                </a:solidFill>
                <a:latin typeface="Arial" pitchFamily="34" charset="0"/>
                <a:cs typeface="Arial"/>
              </a:rPr>
              <a:t>Strategically Located</a:t>
            </a:r>
          </a:p>
        </p:txBody>
      </p:sp>
      <p:cxnSp>
        <p:nvCxnSpPr>
          <p:cNvPr id="11" name="Straight Arrow Connector 10"/>
          <p:cNvCxnSpPr/>
          <p:nvPr/>
        </p:nvCxnSpPr>
        <p:spPr>
          <a:xfrm>
            <a:off x="1828800" y="1752600"/>
            <a:ext cx="9144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4800" y="4267200"/>
            <a:ext cx="1600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20455749">
            <a:off x="511062" y="3704824"/>
            <a:ext cx="1160895" cy="523220"/>
          </a:xfrm>
          <a:prstGeom prst="rect">
            <a:avLst/>
          </a:prstGeom>
          <a:noFill/>
        </p:spPr>
        <p:txBody>
          <a:bodyPr wrap="none" rtlCol="0">
            <a:spAutoFit/>
          </a:bodyPr>
          <a:lstStyle/>
          <a:p>
            <a:pPr eaLnBrk="0" fontAlgn="base" hangingPunct="0">
              <a:spcBef>
                <a:spcPct val="0"/>
              </a:spcBef>
              <a:spcAft>
                <a:spcPct val="0"/>
              </a:spcAft>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Arial" charset="0"/>
              </a:rPr>
              <a:t>Africa</a:t>
            </a:r>
          </a:p>
        </p:txBody>
      </p:sp>
      <p:cxnSp>
        <p:nvCxnSpPr>
          <p:cNvPr id="27" name="Straight Arrow Connector 26"/>
          <p:cNvCxnSpPr/>
          <p:nvPr/>
        </p:nvCxnSpPr>
        <p:spPr>
          <a:xfrm>
            <a:off x="1981200" y="3733800"/>
            <a:ext cx="12192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667000" y="3276600"/>
            <a:ext cx="10668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Line Callout 1 5">
            <a:extLst>
              <a:ext uri="{FF2B5EF4-FFF2-40B4-BE49-F238E27FC236}">
                <a16:creationId xmlns:a16="http://schemas.microsoft.com/office/drawing/2014/main" id="{F898B19F-208D-4203-A388-3EEA89701769}"/>
              </a:ext>
            </a:extLst>
          </p:cNvPr>
          <p:cNvSpPr/>
          <p:nvPr/>
        </p:nvSpPr>
        <p:spPr>
          <a:xfrm>
            <a:off x="304800" y="2241720"/>
            <a:ext cx="1447800" cy="612648"/>
          </a:xfrm>
          <a:prstGeom prst="borderCallout1">
            <a:avLst>
              <a:gd name="adj1" fmla="val 50770"/>
              <a:gd name="adj2" fmla="val 99872"/>
              <a:gd name="adj3" fmla="val 215575"/>
              <a:gd name="adj4" fmla="val 1290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2400" dirty="0">
                <a:solidFill>
                  <a:schemeClr val="tx1"/>
                </a:solidFill>
                <a:latin typeface="Arial"/>
                <a:cs typeface="Arial"/>
              </a:rPr>
              <a:t>Megiddo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99"/>
            <a:ext cx="8229600" cy="769441"/>
          </a:xfrm>
          <a:solidFill>
            <a:schemeClr val="bg1"/>
          </a:solidFill>
          <a:ln>
            <a:noFill/>
          </a:ln>
        </p:spPr>
        <p:txBody>
          <a:bodyPr>
            <a:spAutoFit/>
          </a:bodyPr>
          <a:lstStyle/>
          <a:p>
            <a:r>
              <a:rPr lang="en-US" b="1" cap="small" dirty="0">
                <a:latin typeface="OldCentury" pitchFamily="2" charset="0"/>
              </a:rPr>
              <a:t>Battle of Armageddon</a:t>
            </a:r>
          </a:p>
        </p:txBody>
      </p:sp>
      <p:sp>
        <p:nvSpPr>
          <p:cNvPr id="3" name="Content Placeholder 2"/>
          <p:cNvSpPr>
            <a:spLocks noGrp="1"/>
          </p:cNvSpPr>
          <p:nvPr>
            <p:ph idx="1"/>
          </p:nvPr>
        </p:nvSpPr>
        <p:spPr>
          <a:xfrm>
            <a:off x="457200" y="1611195"/>
            <a:ext cx="8229600" cy="4647426"/>
          </a:xfrm>
          <a:solidFill>
            <a:schemeClr val="bg1"/>
          </a:solidFill>
          <a:ln w="38100">
            <a:noFill/>
          </a:ln>
        </p:spPr>
        <p:txBody>
          <a:bodyPr>
            <a:spAutoFit/>
          </a:bodyPr>
          <a:lstStyle/>
          <a:p>
            <a:pPr>
              <a:spcBef>
                <a:spcPts val="0"/>
              </a:spcBef>
            </a:pPr>
            <a:r>
              <a:rPr lang="en-US" dirty="0">
                <a:latin typeface="Book Antiqua" panose="02040602050305030304" pitchFamily="18" charset="0"/>
              </a:rPr>
              <a:t>Remember, Revelation is filled with </a:t>
            </a:r>
            <a:r>
              <a:rPr lang="en-US" b="1" dirty="0">
                <a:latin typeface="Book Antiqua" panose="02040602050305030304" pitchFamily="18" charset="0"/>
              </a:rPr>
              <a:t>symbolic language</a:t>
            </a:r>
          </a:p>
          <a:p>
            <a:pPr>
              <a:spcBef>
                <a:spcPts val="0"/>
              </a:spcBef>
            </a:pPr>
            <a:r>
              <a:rPr lang="en-US" dirty="0">
                <a:latin typeface="Book Antiqua" pitchFamily="18" charset="0"/>
              </a:rPr>
              <a:t>If this scene is literal instead of figurative – </a:t>
            </a:r>
            <a:r>
              <a:rPr lang="en-US" b="1" dirty="0">
                <a:latin typeface="Book Antiqua" panose="02040602050305030304" pitchFamily="18" charset="0"/>
              </a:rPr>
              <a:t>confusion</a:t>
            </a:r>
            <a:r>
              <a:rPr lang="en-US" dirty="0">
                <a:latin typeface="Book Antiqua" pitchFamily="18" charset="0"/>
              </a:rPr>
              <a:t> results:</a:t>
            </a:r>
          </a:p>
          <a:p>
            <a:pPr lvl="1">
              <a:spcBef>
                <a:spcPts val="0"/>
              </a:spcBef>
            </a:pPr>
            <a:r>
              <a:rPr lang="en-US" b="1" i="1" dirty="0">
                <a:latin typeface="Book Antiqua" panose="02040602050305030304" pitchFamily="18" charset="0"/>
              </a:rPr>
              <a:t>General appearance as frogs</a:t>
            </a:r>
            <a:r>
              <a:rPr lang="en-US" b="1" dirty="0">
                <a:latin typeface="Book Antiqua" panose="02040602050305030304" pitchFamily="18" charset="0"/>
              </a:rPr>
              <a:t> (16:13)</a:t>
            </a:r>
          </a:p>
          <a:p>
            <a:pPr lvl="1">
              <a:spcBef>
                <a:spcPts val="0"/>
              </a:spcBef>
            </a:pPr>
            <a:r>
              <a:rPr lang="en-US" b="1" i="1" dirty="0">
                <a:latin typeface="Book Antiqua" panose="02040602050305030304" pitchFamily="18" charset="0"/>
              </a:rPr>
              <a:t>Physically impossible for army of 200 million horsemen to march in formation one mile wide and 85 miles long!</a:t>
            </a:r>
          </a:p>
          <a:p>
            <a:pPr lvl="1">
              <a:spcBef>
                <a:spcPts val="0"/>
              </a:spcBef>
            </a:pPr>
            <a:r>
              <a:rPr lang="en-US" b="1" i="1" dirty="0">
                <a:latin typeface="Book Antiqua" panose="02040602050305030304" pitchFamily="18" charset="0"/>
              </a:rPr>
              <a:t>A great river of blood 200 miles long would not fit in the valley!</a:t>
            </a:r>
          </a:p>
        </p:txBody>
      </p:sp>
      <p:sp>
        <p:nvSpPr>
          <p:cNvPr id="4" name="Rectangle 3">
            <a:extLst>
              <a:ext uri="{FF2B5EF4-FFF2-40B4-BE49-F238E27FC236}">
                <a16:creationId xmlns:a16="http://schemas.microsoft.com/office/drawing/2014/main" id="{AFE000B4-B79D-400B-A5EA-8D03A3776A6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16 </a:t>
            </a:r>
          </a:p>
        </p:txBody>
      </p:sp>
    </p:spTree>
    <p:extLst>
      <p:ext uri="{BB962C8B-B14F-4D97-AF65-F5344CB8AC3E}">
        <p14:creationId xmlns:p14="http://schemas.microsoft.com/office/powerpoint/2010/main" val="264628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TotalTime>
  <Words>1023</Words>
  <Application>Microsoft Office PowerPoint</Application>
  <PresentationFormat>On-screen Show (4:3)</PresentationFormat>
  <Paragraphs>113</Paragraphs>
  <Slides>19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Book Antiqua</vt:lpstr>
      <vt:lpstr>Calibri</vt:lpstr>
      <vt:lpstr>Corbel</vt:lpstr>
      <vt:lpstr>OldCentury</vt:lpstr>
      <vt:lpstr>Times New Roman</vt:lpstr>
      <vt:lpstr>1_Office Theme</vt:lpstr>
      <vt:lpstr>Default Design</vt:lpstr>
      <vt:lpstr>1_Depth</vt:lpstr>
      <vt:lpstr>A Study Of  The Book Of Revelation</vt:lpstr>
      <vt:lpstr>Revelation 16:16</vt:lpstr>
      <vt:lpstr>Battle of Armageddon</vt:lpstr>
      <vt:lpstr>Battle of Armageddon</vt:lpstr>
      <vt:lpstr>Battle of Armageddon</vt:lpstr>
      <vt:lpstr>Battle of Armageddon</vt:lpstr>
      <vt:lpstr>PowerPoint Presentation</vt:lpstr>
      <vt:lpstr>PowerPoint Presentation</vt:lpstr>
      <vt:lpstr>Battle of Armageddon</vt:lpstr>
      <vt:lpstr>Battle of Armageddon</vt:lpstr>
      <vt:lpstr>Battle of Armageddon</vt:lpstr>
      <vt:lpstr>Revelation 16:17</vt:lpstr>
      <vt:lpstr>The Seventh Bowl Poured out</vt:lpstr>
      <vt:lpstr>Revelation 16:18</vt:lpstr>
      <vt:lpstr>Revelation 16:19</vt:lpstr>
      <vt:lpstr>Revelation 16:20</vt:lpstr>
      <vt:lpstr>Revelation 16:21</vt:lpstr>
      <vt:lpstr>Seventh Bowl God’s Exclamation Point!</vt:lpstr>
      <vt:lpstr>Seventh Bowl God’s Exclamation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55</cp:revision>
  <cp:lastPrinted>2021-05-15T19:15:45Z</cp:lastPrinted>
  <dcterms:created xsi:type="dcterms:W3CDTF">2021-04-25T19:49:06Z</dcterms:created>
  <dcterms:modified xsi:type="dcterms:W3CDTF">2021-05-15T20:44:52Z</dcterms:modified>
</cp:coreProperties>
</file>